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60" r:id="rId4"/>
    <p:sldMasterId id="2147483934" r:id="rId5"/>
  </p:sldMasterIdLst>
  <p:notesMasterIdLst>
    <p:notesMasterId r:id="rId24"/>
  </p:notesMasterIdLst>
  <p:handoutMasterIdLst>
    <p:handoutMasterId r:id="rId25"/>
  </p:handoutMasterIdLst>
  <p:sldIdLst>
    <p:sldId id="2147469402" r:id="rId6"/>
    <p:sldId id="531" r:id="rId7"/>
    <p:sldId id="2147374656" r:id="rId8"/>
    <p:sldId id="2147469403" r:id="rId9"/>
    <p:sldId id="2147469404" r:id="rId10"/>
    <p:sldId id="2147469405" r:id="rId11"/>
    <p:sldId id="2147469406" r:id="rId12"/>
    <p:sldId id="2147469407" r:id="rId13"/>
    <p:sldId id="2147469408" r:id="rId14"/>
    <p:sldId id="2147469409" r:id="rId15"/>
    <p:sldId id="2147469411" r:id="rId16"/>
    <p:sldId id="2147469410" r:id="rId17"/>
    <p:sldId id="2147469412" r:id="rId18"/>
    <p:sldId id="2147469413" r:id="rId19"/>
    <p:sldId id="2147469414" r:id="rId20"/>
    <p:sldId id="2147469415" r:id="rId21"/>
    <p:sldId id="2147469416" r:id="rId22"/>
    <p:sldId id="214746941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39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52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657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2788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199920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051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C4AA15-9715-3987-78AA-3D7C428DCA15}" name="Advait Joshi" initials="AJ" userId="S::advait.joshi@cactusglobal.com::dd254539-6f81-479a-acb4-1d98976eec9b" providerId="AD"/>
  <p188:author id="{4D543585-3350-58A8-C493-44BBE2878D92}" name="OPRG" initials="OPRG" userId="OPRG" providerId="None"/>
  <p188:author id="{6BDAAABD-3FED-2D62-9B31-C770BD43D2DD}" name="Kirsten Thomas (Porter Novelli)" initials="KT(N" userId="S::kirsten.thomas@porternovelli.com::8e7cd897-7e97-4e7b-9736-07d2f2d87461" providerId="AD"/>
  <p188:author id="{EFCF4FF6-E091-EDA5-0FA4-BF6F628F49BC}" name="Lindsey Fisher (Porter Novelli)" initials="LF(N" userId="S::lindsey.fisher@porternovelli.com::b12492c1-00a5-4d62-bbb7-918bd4ae746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Belcher" initials="" lastIdx="56" clrIdx="0"/>
  <p:cmAuthor id="2" name="Weslyn Lu" initials="" lastIdx="139" clrIdx="1"/>
  <p:cmAuthor id="3" name="Taylor DeVoe" initials="" lastIdx="3" clrIdx="2"/>
  <p:cmAuthor id="4" name="David Bickel" initials="" lastIdx="8" clrIdx="3"/>
  <p:cmAuthor id="5" name="Dang, Jacqueline" initials="" lastIdx="4" clrIdx="4"/>
  <p:cmAuthor id="6" name="Jacqueline Dang" initials="" lastIdx="17" clrIdx="5"/>
  <p:cmAuthor id="7" name="Sharon Karlsberg" initials="" lastIdx="4" clrIdx="6"/>
  <p:cmAuthor id="8" name="Jacqueline L Zummo" initials="" lastIdx="1" clrIdx="7"/>
  <p:cmAuthor id="9" name="Suzanne Martinez (IB Health)" initials="" lastIdx="1" clrIdx="8"/>
  <p:cmAuthor id="10" name="Melissa Hoefel (Ketchum)" initials="" lastIdx="14" clrIdx="9"/>
  <p:cmAuthor id="11" name="Heather Gartman" initials="" lastIdx="5" clrIdx="10"/>
  <p:cmAuthor id="12" name="Heather Gartman (Ketchum)" initials="" lastIdx="6" clrIdx="11"/>
  <p:cmAuthor id="13" name="Appelmans, Frederic" initials="" lastIdx="2" clrIdx="12"/>
  <p:cmAuthor id="14" name="OPRG" initials="OPRG" lastIdx="6" clrIdx="13">
    <p:extLst>
      <p:ext uri="{19B8F6BF-5375-455C-9EA6-DF929625EA0E}">
        <p15:presenceInfo xmlns:p15="http://schemas.microsoft.com/office/powerpoint/2012/main" userId="OP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99AA"/>
    <a:srgbClr val="ADADAD"/>
    <a:srgbClr val="B3A987"/>
    <a:srgbClr val="E01029"/>
    <a:srgbClr val="605D75"/>
    <a:srgbClr val="151F6D"/>
    <a:srgbClr val="840B55"/>
    <a:srgbClr val="FF6720"/>
    <a:srgbClr val="FEDD00"/>
    <a:srgbClr val="2CC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6327"/>
  </p:normalViewPr>
  <p:slideViewPr>
    <p:cSldViewPr snapToGrid="0">
      <p:cViewPr varScale="1">
        <p:scale>
          <a:sx n="77" d="100"/>
          <a:sy n="77" d="100"/>
        </p:scale>
        <p:origin x="29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inka, Jasmin" userId="fc00b233-c2fc-4584-be36-8c6a4d19bf9c" providerId="ADAL" clId="{A66A9860-CBD5-4B8C-9D2E-518910B82870}"/>
    <pc:docChg chg="delSld modSld">
      <pc:chgData name="Svinka, Jasmin" userId="fc00b233-c2fc-4584-be36-8c6a4d19bf9c" providerId="ADAL" clId="{A66A9860-CBD5-4B8C-9D2E-518910B82870}" dt="2023-06-04T20:06:53.550" v="18" actId="47"/>
      <pc:docMkLst>
        <pc:docMk/>
      </pc:docMkLst>
      <pc:sldChg chg="addSp modSp mod">
        <pc:chgData name="Svinka, Jasmin" userId="fc00b233-c2fc-4584-be36-8c6a4d19bf9c" providerId="ADAL" clId="{A66A9860-CBD5-4B8C-9D2E-518910B82870}" dt="2023-06-04T20:06:35.263" v="17" actId="1076"/>
        <pc:sldMkLst>
          <pc:docMk/>
          <pc:sldMk cId="518089894" sldId="2147469402"/>
        </pc:sldMkLst>
        <pc:spChg chg="add mod">
          <ac:chgData name="Svinka, Jasmin" userId="fc00b233-c2fc-4584-be36-8c6a4d19bf9c" providerId="ADAL" clId="{A66A9860-CBD5-4B8C-9D2E-518910B82870}" dt="2023-06-04T20:06:35.263" v="17" actId="1076"/>
          <ac:spMkLst>
            <pc:docMk/>
            <pc:sldMk cId="518089894" sldId="2147469402"/>
            <ac:spMk id="6" creationId="{0B80A98F-3193-99B7-4278-1754693B18BB}"/>
          </ac:spMkLst>
        </pc:spChg>
      </pc:sldChg>
      <pc:sldChg chg="del">
        <pc:chgData name="Svinka, Jasmin" userId="fc00b233-c2fc-4584-be36-8c6a4d19bf9c" providerId="ADAL" clId="{A66A9860-CBD5-4B8C-9D2E-518910B82870}" dt="2023-06-04T20:06:53.550" v="18" actId="47"/>
        <pc:sldMkLst>
          <pc:docMk/>
          <pc:sldMk cId="2390466515" sldId="214746942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neDrive%20-%20CACTUS\MAya\ASCO%20CodeBreaK%20200%20Brain%20mets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D568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8B-4B19-9D63-D57D4304C658}"/>
              </c:ext>
            </c:extLst>
          </c:dPt>
          <c:cat>
            <c:strRef>
              <c:f>Sheet1!$H$13:$H$14</c:f>
              <c:strCache>
                <c:ptCount val="2"/>
                <c:pt idx="0">
                  <c:v>Docetaxel</c:v>
                </c:pt>
                <c:pt idx="1">
                  <c:v>Sotorasib</c:v>
                </c:pt>
              </c:strCache>
            </c:strRef>
          </c:cat>
          <c:val>
            <c:numRef>
              <c:f>Sheet1!$I$13:$I$14</c:f>
              <c:numCache>
                <c:formatCode>General</c:formatCode>
                <c:ptCount val="2"/>
                <c:pt idx="0">
                  <c:v>10.5</c:v>
                </c:pt>
                <c:pt idx="1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8B-4B19-9D63-D57D4304C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2639680"/>
        <c:axId val="92637280"/>
      </c:barChart>
      <c:catAx>
        <c:axId val="92639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637280"/>
        <c:crosses val="autoZero"/>
        <c:auto val="1"/>
        <c:lblAlgn val="ctr"/>
        <c:lblOffset val="100"/>
        <c:noMultiLvlLbl val="0"/>
      </c:catAx>
      <c:valAx>
        <c:axId val="92637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Median time to CNS recurrence, months (95% CI)</a:t>
                </a:r>
              </a:p>
            </c:rich>
          </c:tx>
          <c:layout>
            <c:manualLayout>
              <c:xMode val="edge"/>
              <c:yMode val="edge"/>
              <c:x val="0.23521791792540692"/>
              <c:y val="0.80361713764484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63968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C0CC24-5AAB-1E4A-8425-7C8B5A8520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AC3D3-1225-E741-9BA6-95F308091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B57F61-F687-A64D-889F-CFC7C931604F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6/15/2023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93AC08-FBCB-644B-A186-FD82D5F3BD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B92C5-758E-4447-8685-FCB792EA1E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B9DC18-F474-5144-AF82-74E2A1BE2B4F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2A40C6-363A-D54C-A0AD-9B3D25289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2D596-22B1-C44A-9273-1D6920BF6D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68C741-784D-C14F-95B2-75F92A637A65}" type="datetimeFigureOut">
              <a:rPr lang="en-US" smtClean="0"/>
              <a:pPr>
                <a:defRPr/>
              </a:pPr>
              <a:t>6/15/2023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8B5BF6C-86BB-BF43-9A11-02A312F902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E2789F-7479-3149-9A68-AF1616D6E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68972-DBE2-E648-853D-5A7FDFD3BE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58963-5B99-514C-88A2-B4C11A880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32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263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394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526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74507-65D2-479A-A35E-CFF865AD5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12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0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0B24137-05D7-FA7F-8E73-50CFAF0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770400-B5E3-8E86-16D3-74444D1AD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9F4E6B-1C6D-07C3-BCA9-E78964CD84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8BA9991-E50E-8965-C781-50935FCA9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A4AD52-FE9E-9AA0-830D-340E2BDD92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18121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1463211"/>
            <a:ext cx="11461749" cy="42263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EF57AC-E6C8-F910-79ED-F76FB3BED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6" y="962026"/>
            <a:ext cx="1146174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30EA408-BDA5-1120-95AB-259BA4578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5833872"/>
            <a:ext cx="882100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3700745A-22BA-4BE9-1AAC-1A73B9321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34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6" y="1574801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6876" y="1574800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A034C5-A832-E1B1-D39A-FCC64F350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ED9B9CF2-FE37-6774-EB33-798134245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97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1574801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36099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07072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292EC5-755A-AD53-D396-EDEDEF1995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5833872"/>
            <a:ext cx="8968077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9F04FC0-05F8-874B-C784-F53E61719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081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034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5555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FF3AA82-AE0B-AD34-C046-B1F38464DAA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077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349EDF-094A-F8D5-DF3C-B393DF4C6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AC57BCA-9504-14FA-3E4A-E04C08C6D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581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CA8025-E18F-AF52-8012-84B0EEA4E6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5833872"/>
            <a:ext cx="900899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92B8C37-C476-EF02-3D59-38DEB792D3C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4783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16B268-7CAE-0403-574A-E59D6AE9B8D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44441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943DB4D-045D-1D8E-9EC7-A2EB9C0A40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84099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EE4EDEB-E1CB-C3A8-8FFC-D77B7FE59F4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72375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E966EDDA-B729-2768-E361-EBEBC77F7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93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43CB082-12A6-FFE7-88AA-E3AD7C2383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4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F398F3-8E7A-E3D1-037D-8C143B1E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5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E42C471-811A-8821-090E-A08A12DE8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804418B-EF3D-3A32-BD87-8F570DEC5C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5124" y="2161309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60EB6CF-D235-6640-C96B-41EB416527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5" y="2161308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352F4CF6-3E20-6E01-EBFA-446DEA4BE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885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09720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AEFDB29-B66E-4211-4F23-985ACA892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58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585A90-46EE-51C9-716B-779C2BE03F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1574800"/>
            <a:ext cx="11465509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1721425-C3AC-D731-5446-FBFC6832DB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57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C052F27-8D60-2ED1-70B8-F8566EC7E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7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A49E9DD-78F6-5597-EB84-D7AB1218F25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2161309"/>
            <a:ext cx="11463921" cy="35282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7F65-3156-B299-8A6C-78C84D9403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1574800"/>
            <a:ext cx="11463921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A54EF56-3344-6E40-FBB0-A7F8C2235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672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22CFE453-07B9-F657-7165-293B06467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07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DD3ADD7-6C65-C7B6-F5A3-C8D149E7B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6A9473-9444-A1F0-5B86-11A3C05F6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982034D-4664-2E5A-69EB-08390D2395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5C274-2D42-403C-473A-770A4C7681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1C1D5B-0DAB-DA38-12BB-A3F36F8A1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788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D9B8EE-BC3B-7E56-2BBE-6D2C370C65A1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16E4CD3-9E39-972B-822E-2FB6F88681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6" y="1574801"/>
            <a:ext cx="557784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A40973E-97B8-CC18-DF83-D8E5458BFF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51206" y="1574800"/>
            <a:ext cx="557784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5F4F868-6A57-BD2C-72A2-6C2D05DC0D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DF18F99-C415-6A21-53F7-F81A1461B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24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6D003-1246-E709-2DF8-74F1C8A9B5A4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F3BF7B5-F230-E96D-98D7-CF567A21CD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A0F8500-D05C-9FBE-5637-930A42E9D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C6019BB8-4236-7C60-D3CB-38266C08CF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5577840" cy="3528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791413BD-FC17-1116-EEE6-F5134BDC2F3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6" y="2161308"/>
            <a:ext cx="5577840" cy="3528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E7A3ABF-C0C7-D3AD-1C6A-97C68F14FD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AFF137C-A676-5D1F-A450-8A6E5CE51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801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053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450" r="17"/>
          <a:stretch/>
        </p:blipFill>
        <p:spPr>
          <a:xfrm>
            <a:off x="0" y="4865946"/>
            <a:ext cx="7164224" cy="126233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5063FC6-958F-F3EE-052E-38ECFC7FD1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897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8ECA461-0B56-34C2-12A1-F9FA61D99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45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E65B6354-97AF-5957-C7F2-00BE94BD3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C1D202B-A253-38C5-CE70-C8B6EC0EE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6832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BCC669-489B-0220-682D-D288C3D266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560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3C3D1E-B2ED-A612-DA14-6C36194874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2159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73AA82-ECE0-F7A5-E289-AFE8B58AF7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6655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171C62-B9E9-6582-342F-9D93DA099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1B675B-EC78-2DF2-E93B-69BFD8267FD2}"/>
              </a:ext>
            </a:extLst>
          </p:cNvPr>
          <p:cNvSpPr/>
          <p:nvPr userDrawn="1"/>
        </p:nvSpPr>
        <p:spPr>
          <a:xfrm>
            <a:off x="12192000" y="0"/>
            <a:ext cx="2842591" cy="6858000"/>
          </a:xfrm>
          <a:prstGeom prst="rect">
            <a:avLst/>
          </a:prstGeom>
          <a:solidFill>
            <a:srgbClr val="ECECEC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B53F91-31AF-F0AA-72F9-1922F70D03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78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97F866D-C535-8B25-290D-B9A16BD990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73E3BC-9FC7-7368-4543-7697BFB3D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83F00A-0D83-4373-E33A-CF63E5680A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4D27B2B-D576-D71C-59A8-B9F113604B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8945A5-9CA2-F0C7-7DFE-454036D91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668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597D7E-D1C1-EAE1-64A8-318B79FEBA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8992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64CB2D-D499-13BE-859F-0D4A7451CB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012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B9FF05-D2C1-46C4-831A-32EB5C9F49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682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20762EF-0474-9358-6ED8-391656284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/>
          <a:stretch/>
        </p:blipFill>
        <p:spPr>
          <a:xfrm>
            <a:off x="0" y="752078"/>
            <a:ext cx="11474606" cy="3734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21E1CC-5F5E-4E4C-063D-BBC7DE81B4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2299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Blue">
    <p:bg>
      <p:bgPr>
        <a:gradFill>
          <a:gsLst>
            <a:gs pos="0">
              <a:schemeClr val="accent2"/>
            </a:gs>
            <a:gs pos="93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C084657-8268-012C-F255-B0679B8534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3AC232-D482-5259-1392-EE2E55B47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1B8E7A-1241-D7A4-262C-4A4515832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3372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D22D8B5-A53E-9F27-F895-D600517660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BFBDD2-1AF9-91B5-BF36-65D95A417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2453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E2DDFB-68D7-644D-9E37-D72139CD6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26682" y="1574800"/>
            <a:ext cx="4977510" cy="329247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915222-8AED-AE4D-E3B9-8E105C90D5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9477" y="1574800"/>
            <a:ext cx="6599547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3438A0-3AFA-9012-C63A-4731533CE8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4490" y="4867275"/>
            <a:ext cx="4977510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71F3598-B4FC-9300-B36C-0BB31AE92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4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6A78CD8-646B-CF20-7BEF-9F4FA845C6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574800"/>
            <a:ext cx="5374893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568CC3C-35DE-EF4B-4C3A-0CE5E6F5D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374893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3FF7C4F6-8FCE-FFCA-32B4-E7FE1F7DF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4918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1574800"/>
            <a:ext cx="6503894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1267CAD-E012-4AA7-A3C8-4883534ED3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1FB8A24-E91E-9030-3097-499DEA6FC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42436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506DD96-9DEF-0024-7691-0ACAC39EC0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49" y="1574802"/>
            <a:ext cx="5033915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F1E5442-21A0-77E1-5BB7-F319D1BBA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0824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BE11003-33E3-C602-1590-A0E78DE24A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5EE928-3886-45B3-67DE-39C5D24FA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5E1E0F3-8278-99F7-3887-286AEFCDD3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F56E97-E395-3C7D-D75B-6CBEFC9944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C6EE47-8032-AF6F-FABF-6E7F10DE4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967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7226681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AACF3E-83ED-52C4-27A7-1B90EAC241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26FF2F96-AD0E-EB85-4484-AE99D085D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689386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405DBE-1BE7-E695-C62E-22EB44D99C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1574799"/>
            <a:ext cx="6815328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6B01E68-D740-637A-BD9F-BD42CE8E9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5" y="1574802"/>
            <a:ext cx="4783997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CF2F8706-9F53-3F92-74D0-FFE34BCF9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8767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1574800"/>
            <a:ext cx="11459589" cy="2882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3CD59DC-5DE1-B69A-80AE-C320922E6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F886CAD-5351-7713-14D9-6775796BA8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</p:spTree>
    <p:extLst>
      <p:ext uri="{BB962C8B-B14F-4D97-AF65-F5344CB8AC3E}">
        <p14:creationId xmlns:p14="http://schemas.microsoft.com/office/powerpoint/2010/main" val="135562736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2161309"/>
            <a:ext cx="11459589" cy="2296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D8F6F53-5D6A-B7D1-E934-127054AF6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6" y="1574800"/>
            <a:ext cx="1145958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50C4556-A8A5-B202-62A2-406BA8465C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8BB0B106-C721-639B-D509-06DA5A056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809015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4263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7BAA8D4-D7AA-9D91-4F96-00C161C4F3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2131" y="1574800"/>
            <a:ext cx="4059936" cy="4114800"/>
          </a:xfrm>
          <a:gradFill>
            <a:gsLst>
              <a:gs pos="0">
                <a:schemeClr val="accent2"/>
              </a:gs>
              <a:gs pos="81000">
                <a:schemeClr val="accent1"/>
              </a:gs>
            </a:gsLst>
            <a:lin ang="2700000" scaled="1"/>
          </a:gradFill>
        </p:spPr>
        <p:txBody>
          <a:bodyPr lIns="548640" tIns="457200" rIns="548640" bIns="457200" anchor="ctr" anchorCtr="0"/>
          <a:lstStyle>
            <a:lvl1pPr marL="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32556B1E-92C0-FF17-34F3-F0B2F7F8C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18868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4048125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0700" y="1574800"/>
            <a:ext cx="405955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0EF2BBE-22ED-FE3F-3717-D0206AC89C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8126" y="1574800"/>
            <a:ext cx="4092574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7AFA4C9-F353-EFC2-0E28-99A47913C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793985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12192000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CADBF2AD-EE6C-ABE0-CB3B-C30862383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077082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5989320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32751F7-C423-4BF6-B332-A88D7DE725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334" y="1574800"/>
            <a:ext cx="5987666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194A7D9-53FF-1665-CBB2-EE47190B8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3A00F1-1319-E5A2-4E6B-332C233E9A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2679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8A4D2D3-4E8C-03CC-D5CF-F9F6FC16C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82348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2400" y="1574800"/>
            <a:ext cx="2457450" cy="4114801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78B418E-4070-C63D-241C-2774A3FC78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574801"/>
            <a:ext cx="6502399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E74BD90-A83A-1901-41A0-21FE5E119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25799" y="3632200"/>
            <a:ext cx="3276600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8014880-258D-BEA4-65D8-7CD8165D91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59850" y="1574801"/>
            <a:ext cx="3226933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0E4F7DF-234E-148E-00D8-7B89319F6C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59850" y="3632200"/>
            <a:ext cx="3226933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1107484-51EE-8311-7A3E-FF87A3DB7C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632200"/>
            <a:ext cx="3225799" cy="2057399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A4D5B246-C7A9-4D5F-9C9B-61F4EB866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41995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2DF42-1B24-E9B1-F26F-6CF440EE5D13}"/>
              </a:ext>
            </a:extLst>
          </p:cNvPr>
          <p:cNvSpPr/>
          <p:nvPr userDrawn="1"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D645E1-4862-8D64-AE7A-47627A914695}"/>
              </a:ext>
            </a:extLst>
          </p:cNvPr>
          <p:cNvSpPr/>
          <p:nvPr userDrawn="1"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1FB1242-F8A0-C971-9637-73C9F6AD1C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56EC04-D0E9-4E75-E319-52A1C00A1A6D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B91F8D5-9357-63C1-00EC-5DCE903EF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3499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63B71A-4388-F238-AD31-D2DBEA79009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828F19-FF7E-1521-AB61-7F8E4A657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34570" y="2622329"/>
            <a:ext cx="2654300" cy="631976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31CF89D-C1C4-8171-0803-9D2EC23283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DE13AB1-A8F8-B630-7248-D1B4D6C2FF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1A2AE21-FE10-95F6-6EAF-72DCE25B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8496469-D70B-10BF-0592-AF37C2FE5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47FC550-B0A3-CD26-E090-2C7499C94B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5867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D2F8FD-C59F-0497-1C96-F9ED88751A96}"/>
              </a:ext>
            </a:extLst>
          </p:cNvPr>
          <p:cNvSpPr/>
          <p:nvPr userDrawn="1"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6DBC2-A26A-8D43-BE88-D4C7E492D743}"/>
              </a:ext>
            </a:extLst>
          </p:cNvPr>
          <p:cNvSpPr/>
          <p:nvPr userDrawn="1"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865AC6-A05A-4E55-3F12-48C6AEE6745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4273455-FF6F-8ADE-DD2B-25DEE0A32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E19FE9F-36BF-354C-3021-23F88658E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40025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84323-2C1E-F13E-B63A-4329FB369D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301C193-5767-C664-938C-B7C2447B71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2759C-62D6-43EB-ED30-D1DB0EE55731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F27C0C5-A621-1875-6DD1-05E7F2B8E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9753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A8DB81A-8D46-EDD0-A9C3-EC82C5074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4B82DF6-1BD0-235D-4322-670F89E656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9F018-2B30-8466-9630-77384C22E5B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913E819-8D52-8A95-7D31-C73BEC59D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15735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570AD9-F776-9BD3-F569-E65C4607FC60}"/>
              </a:ext>
            </a:extLst>
          </p:cNvPr>
          <p:cNvSpPr/>
          <p:nvPr userDrawn="1"/>
        </p:nvSpPr>
        <p:spPr>
          <a:xfrm>
            <a:off x="3277590" y="219808"/>
            <a:ext cx="997527" cy="603504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1C332D2-1F4E-F48E-13A6-799362D72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2CF81CD-DD46-EA79-7BCD-7356762AFF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C4BF043-2D21-E606-9266-D4F26564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2661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gradFill>
          <a:gsLst>
            <a:gs pos="0">
              <a:schemeClr val="accent2"/>
            </a:gs>
            <a:gs pos="10000">
              <a:schemeClr val="accent2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0" y="3227718"/>
            <a:ext cx="12192000" cy="4205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2133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130426"/>
            <a:ext cx="10363200" cy="1470025"/>
          </a:xfrm>
        </p:spPr>
        <p:txBody>
          <a:bodyPr anchor="ctr"/>
          <a:lstStyle>
            <a:lvl1pPr>
              <a:spcBef>
                <a:spcPct val="20000"/>
              </a:spcBef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3886200"/>
            <a:ext cx="8534400" cy="1752600"/>
          </a:xfrm>
        </p:spPr>
        <p:txBody>
          <a:bodyPr/>
          <a:lstStyle>
            <a:lvl1pPr marL="0" indent="0" algn="r">
              <a:spcBef>
                <a:spcPct val="2000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1819304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8839950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 bwMode="invGray">
      <p:bgPr>
        <a:gradFill>
          <a:gsLst>
            <a:gs pos="0">
              <a:schemeClr val="accent2"/>
            </a:gs>
            <a:gs pos="10000">
              <a:schemeClr val="accent2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white">
          <a:xfrm>
            <a:off x="0" y="3227718"/>
            <a:ext cx="12192000" cy="4205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2133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19" name="Text Placeholder 18"/>
          <p:cNvSpPr>
            <a:spLocks noGrp="1" noChangeAspect="1"/>
          </p:cNvSpPr>
          <p:nvPr>
            <p:ph type="body" sz="quarter" idx="10"/>
          </p:nvPr>
        </p:nvSpPr>
        <p:spPr>
          <a:xfrm>
            <a:off x="493185" y="450851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 noChangeAspect="1"/>
          </p:cNvSpPr>
          <p:nvPr>
            <p:ph type="body" sz="quarter" idx="11"/>
          </p:nvPr>
        </p:nvSpPr>
        <p:spPr>
          <a:xfrm>
            <a:off x="1307044" y="1576685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8"/>
          <p:cNvSpPr>
            <a:spLocks noGrp="1" noChangeAspect="1"/>
          </p:cNvSpPr>
          <p:nvPr>
            <p:ph type="body" sz="quarter" idx="12"/>
          </p:nvPr>
        </p:nvSpPr>
        <p:spPr>
          <a:xfrm>
            <a:off x="2824330" y="2692524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8"/>
          <p:cNvSpPr>
            <a:spLocks noGrp="1" noChangeAspect="1"/>
          </p:cNvSpPr>
          <p:nvPr>
            <p:ph type="body" sz="quarter" idx="13"/>
          </p:nvPr>
        </p:nvSpPr>
        <p:spPr>
          <a:xfrm>
            <a:off x="7356345" y="4933255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8"/>
          <p:cNvSpPr>
            <a:spLocks noGrp="1" noChangeAspect="1"/>
          </p:cNvSpPr>
          <p:nvPr>
            <p:ph type="body" sz="quarter" idx="14"/>
          </p:nvPr>
        </p:nvSpPr>
        <p:spPr>
          <a:xfrm>
            <a:off x="4907130" y="3797424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520679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30" y="0"/>
            <a:ext cx="10974916" cy="10112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71874938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6324701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+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636913"/>
            <a:ext cx="5384800" cy="3705275"/>
          </a:xfrm>
          <a:ln>
            <a:noFill/>
          </a:ln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36913"/>
            <a:ext cx="5384800" cy="370527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23392" y="1268761"/>
            <a:ext cx="10945216" cy="1080120"/>
          </a:xfrm>
          <a:ln>
            <a:noFill/>
          </a:ln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9715266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0480007-88D5-CC08-E690-0D2A587EC2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AA08890-C485-34DF-5ECD-52D95522C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3C9E7-015A-9060-8A00-B217FC75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31B3807-1489-CAA0-5705-0C3FFD4AFE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94DDB1-9376-22E5-801C-9ED1A1833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6695F1-0166-D86D-6A54-F901CD88C1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3518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7485" y="23150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1828434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4418" y="1628775"/>
            <a:ext cx="11040533" cy="4679951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9037819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070452849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2589814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4752926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08113"/>
            <a:ext cx="10972800" cy="2406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67163"/>
            <a:ext cx="10972800" cy="2406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7485" y="23150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79277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3284">
              <a:defRPr/>
            </a:lvl1pPr>
            <a:lvl2pPr>
              <a:defRPr i="0"/>
            </a:lvl2pPr>
            <a:lvl3pPr>
              <a:defRPr i="1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0" y="6324600"/>
            <a:ext cx="6096000" cy="533400"/>
          </a:xfrm>
        </p:spPr>
        <p:txBody>
          <a:bodyPr anchor="b"/>
          <a:lstStyle>
            <a:lvl1pPr algn="r">
              <a:buNone/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330667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47200" y="0"/>
            <a:ext cx="2844800" cy="476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>
                <a:srgbClr val="5F5F5F"/>
              </a:buClr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fld id="{C733627D-E9DA-4885-AF97-33CB7238A4B1}" type="slidenum">
              <a:rPr lang="en-GB" sz="2133" b="1">
                <a:ea typeface="MS PGothic" pitchFamily="34" charset="-128"/>
              </a:rPr>
              <a:pPr algn="ctr" fontAlgn="base">
                <a:spcAft>
                  <a:spcPct val="0"/>
                </a:spcAft>
                <a:defRPr/>
              </a:pPr>
              <a:t>‹#›</a:t>
            </a:fld>
            <a:endParaRPr lang="en-GB" sz="2133" b="1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64324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990675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88067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E03C9051-71C2-8818-7195-7AFD1A61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0"/>
            <a:ext cx="11461750" cy="4114800"/>
          </a:xfrm>
        </p:spPr>
        <p:txBody>
          <a:bodyPr/>
          <a:lstStyle>
            <a:lvl1pPr marL="502920" indent="-502920">
              <a:lnSpc>
                <a:spcPct val="120000"/>
              </a:lnSpc>
              <a:buSzPct val="100000"/>
              <a:buFont typeface="+mj-lt"/>
              <a:buAutoNum type="arabicPeriod"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6637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321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918" y="5259388"/>
            <a:ext cx="48429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 userDrawn="1"/>
        </p:nvSpPr>
        <p:spPr>
          <a:xfrm>
            <a:off x="1382184" y="887414"/>
            <a:ext cx="10479616" cy="14700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sz="4800" b="1" i="1">
              <a:solidFill>
                <a:srgbClr val="007CC3"/>
              </a:solidFill>
              <a:cs typeface="Arial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6623051" y="2214563"/>
            <a:ext cx="5568949" cy="37965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867" b="1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350" y="260649"/>
            <a:ext cx="11713468" cy="2016225"/>
          </a:xfrm>
        </p:spPr>
        <p:txBody>
          <a:bodyPr anchor="b"/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1" y="5562601"/>
            <a:ext cx="1440543" cy="14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144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43F4DDF-9B26-0FD6-2240-8FE31F6CB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8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4" y="1041400"/>
            <a:ext cx="11459591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0226E-F82D-52DF-2FCC-6209BED09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4" y="5833872"/>
            <a:ext cx="881934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8607E7D1-CF96-748D-19F0-853D3F7E4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92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D0E37A5-329C-6B42-A03C-2BAEC2052D29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365126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DFE426-7321-534C-8485-5B1BB1E2C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6" y="1574800"/>
            <a:ext cx="11461748" cy="413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2BC6372-ED2A-7044-A75D-F358185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663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68FE0-EE9F-E934-8F3D-7FD1120CA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126" y="5833872"/>
            <a:ext cx="8188324" cy="49377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marL="0" indent="0" algn="l">
              <a:tabLst/>
              <a:defRPr sz="9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54A0DC-99E9-C6F3-5DB6-E45C9168588B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58" r:id="rId2"/>
    <p:sldLayoutId id="2147483778" r:id="rId3"/>
    <p:sldLayoutId id="2147483777" r:id="rId4"/>
    <p:sldLayoutId id="2147483925" r:id="rId5"/>
    <p:sldLayoutId id="2147483849" r:id="rId6"/>
    <p:sldLayoutId id="2147483848" r:id="rId7"/>
    <p:sldLayoutId id="2147483821" r:id="rId8"/>
    <p:sldLayoutId id="2147483773" r:id="rId9"/>
    <p:sldLayoutId id="2147483834" r:id="rId10"/>
    <p:sldLayoutId id="2147483831" r:id="rId11"/>
    <p:sldLayoutId id="2147483857" r:id="rId12"/>
    <p:sldLayoutId id="2147483858" r:id="rId13"/>
    <p:sldLayoutId id="2147483859" r:id="rId14"/>
    <p:sldLayoutId id="2147483835" r:id="rId15"/>
    <p:sldLayoutId id="2147483840" r:id="rId16"/>
    <p:sldLayoutId id="2147483822" r:id="rId17"/>
    <p:sldLayoutId id="2147483823" r:id="rId18"/>
    <p:sldLayoutId id="2147483851" r:id="rId19"/>
    <p:sldLayoutId id="2147483838" r:id="rId20"/>
    <p:sldLayoutId id="2147483839" r:id="rId21"/>
    <p:sldLayoutId id="2147483841" r:id="rId22"/>
    <p:sldLayoutId id="2147483844" r:id="rId23"/>
    <p:sldLayoutId id="2147483930" r:id="rId24"/>
    <p:sldLayoutId id="2147483931" r:id="rId25"/>
    <p:sldLayoutId id="2147483817" r:id="rId26"/>
    <p:sldLayoutId id="2147483926" r:id="rId27"/>
    <p:sldLayoutId id="2147483927" r:id="rId28"/>
    <p:sldLayoutId id="2147483852" r:id="rId29"/>
    <p:sldLayoutId id="2147483819" r:id="rId30"/>
    <p:sldLayoutId id="2147483932" r:id="rId31"/>
    <p:sldLayoutId id="2147483933" r:id="rId32"/>
    <p:sldLayoutId id="2147483853" r:id="rId33"/>
    <p:sldLayoutId id="2147483843" r:id="rId34"/>
    <p:sldLayoutId id="2147483842" r:id="rId35"/>
    <p:sldLayoutId id="2147483803" r:id="rId36"/>
    <p:sldLayoutId id="2147483833" r:id="rId37"/>
    <p:sldLayoutId id="2147483765" r:id="rId38"/>
    <p:sldLayoutId id="2147483828" r:id="rId39"/>
    <p:sldLayoutId id="2147483829" r:id="rId40"/>
    <p:sldLayoutId id="2147483830" r:id="rId41"/>
    <p:sldLayoutId id="2147483836" r:id="rId42"/>
    <p:sldLayoutId id="2147483837" r:id="rId43"/>
    <p:sldLayoutId id="2147483845" r:id="rId44"/>
    <p:sldLayoutId id="2147483854" r:id="rId45"/>
    <p:sldLayoutId id="2147483855" r:id="rId46"/>
    <p:sldLayoutId id="2147483856" r:id="rId47"/>
    <p:sldLayoutId id="2147483861" r:id="rId48"/>
    <p:sldLayoutId id="2147483923" r:id="rId49"/>
    <p:sldLayoutId id="2147483920" r:id="rId50"/>
    <p:sldLayoutId id="2147483921" r:id="rId51"/>
    <p:sldLayoutId id="2147483918" r:id="rId52"/>
    <p:sldLayoutId id="2147483922" r:id="rId53"/>
  </p:sldLayoutIdLst>
  <p:transition>
    <p:fade/>
  </p:transition>
  <p:hf hdr="0"/>
  <p:txStyles>
    <p:titleStyle>
      <a:lvl1pPr algn="l" defTabSz="379337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 b="1" i="0" kern="1200" cap="none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  <a:lvl2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2pPr>
      <a:lvl3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3pPr>
      <a:lvl4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4pPr>
      <a:lvl5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5pPr>
      <a:lvl6pPr marL="457109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6pPr>
      <a:lvl7pPr marL="914217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7pPr>
      <a:lvl8pPr marL="1371326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8pPr>
      <a:lvl9pPr marL="1828434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256032" indent="-256032" algn="l" defTabSz="379337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20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47688" indent="-27432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Courier New" panose="02070309020205020404" pitchFamily="49" charset="0"/>
        <a:buChar char="o"/>
        <a:tabLst/>
        <a:defRPr sz="18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200"/>
        </a:spcAft>
        <a:buClr>
          <a:schemeClr val="accent1"/>
        </a:buClr>
        <a:buSzPct val="90000"/>
        <a:buFont typeface="System Font Regular"/>
        <a:buChar char="–"/>
        <a:tabLst/>
        <a:defRPr sz="16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1440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12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042416" indent="-128016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 typeface="Courier New" panose="02070309020205020404" pitchFamily="49" charset="0"/>
        <a:buChar char="o"/>
        <a:tabLst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indent="0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None/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237756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428181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618605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1pPr>
      <a:lvl2pPr marL="19042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2pPr>
      <a:lvl3pPr marL="38084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3pPr>
      <a:lvl4pPr marL="57127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4pPr>
      <a:lvl5pPr marL="761697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14254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33296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52339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 userDrawn="1">
          <p15:clr>
            <a:srgbClr val="5ACBF0"/>
          </p15:clr>
        </p15:guide>
        <p15:guide id="2" pos="1260" userDrawn="1">
          <p15:clr>
            <a:srgbClr val="F26B43"/>
          </p15:clr>
        </p15:guide>
        <p15:guide id="3" orient="horz" pos="1770" userDrawn="1">
          <p15:clr>
            <a:srgbClr val="F26B43"/>
          </p15:clr>
        </p15:guide>
        <p15:guide id="4" orient="horz" pos="473" userDrawn="1">
          <p15:clr>
            <a:srgbClr val="F26B43"/>
          </p15:clr>
        </p15:guide>
        <p15:guide id="5" orient="horz" pos="1252" userDrawn="1">
          <p15:clr>
            <a:srgbClr val="F26B43"/>
          </p15:clr>
        </p15:guide>
        <p15:guide id="6" orient="horz" pos="2548" userDrawn="1">
          <p15:clr>
            <a:srgbClr val="F26B43"/>
          </p15:clr>
        </p15:guide>
        <p15:guide id="7" orient="horz" pos="3066" userDrawn="1">
          <p15:clr>
            <a:srgbClr val="F26B43"/>
          </p15:clr>
        </p15:guide>
        <p15:guide id="8" orient="horz" pos="3844" userDrawn="1">
          <p15:clr>
            <a:srgbClr val="F26B43"/>
          </p15:clr>
        </p15:guide>
        <p15:guide id="9" orient="horz" pos="1510" userDrawn="1">
          <p15:clr>
            <a:srgbClr val="5ACBF0"/>
          </p15:clr>
        </p15:guide>
        <p15:guide id="10" orient="horz" pos="2808" userDrawn="1">
          <p15:clr>
            <a:srgbClr val="5ACBF0"/>
          </p15:clr>
        </p15:guide>
        <p15:guide id="11" orient="horz" pos="4104" userDrawn="1">
          <p15:clr>
            <a:srgbClr val="5ACBF0"/>
          </p15:clr>
        </p15:guide>
        <p15:guide id="12" pos="228" userDrawn="1">
          <p15:clr>
            <a:srgbClr val="5ACBF0"/>
          </p15:clr>
        </p15:guide>
        <p15:guide id="13" pos="2034" userDrawn="1">
          <p15:clr>
            <a:srgbClr val="F26B43"/>
          </p15:clr>
        </p15:guide>
        <p15:guide id="14" pos="2568" userDrawn="1">
          <p15:clr>
            <a:srgbClr val="F26B43"/>
          </p15:clr>
        </p15:guide>
        <p15:guide id="15" pos="3322" userDrawn="1">
          <p15:clr>
            <a:srgbClr val="F26B43"/>
          </p15:clr>
        </p15:guide>
        <p15:guide id="16" pos="3838" userDrawn="1">
          <p15:clr>
            <a:srgbClr val="F26B43"/>
          </p15:clr>
        </p15:guide>
        <p15:guide id="17" pos="4612" userDrawn="1">
          <p15:clr>
            <a:srgbClr val="F26B43"/>
          </p15:clr>
        </p15:guide>
        <p15:guide id="18" pos="5128" userDrawn="1">
          <p15:clr>
            <a:srgbClr val="F26B43"/>
          </p15:clr>
        </p15:guide>
        <p15:guide id="19" pos="5902" userDrawn="1">
          <p15:clr>
            <a:srgbClr val="F26B43"/>
          </p15:clr>
        </p15:guide>
        <p15:guide id="20" pos="6418" userDrawn="1">
          <p15:clr>
            <a:srgbClr val="F26B43"/>
          </p15:clr>
        </p15:guide>
        <p15:guide id="21" pos="7192" userDrawn="1">
          <p15:clr>
            <a:srgbClr val="F26B43"/>
          </p15:clr>
        </p15:guide>
        <p15:guide id="22" pos="744" userDrawn="1">
          <p15:clr>
            <a:srgbClr val="F26B43"/>
          </p15:clr>
        </p15:guide>
        <p15:guide id="23" pos="2292" userDrawn="1">
          <p15:clr>
            <a:srgbClr val="5ACBF0"/>
          </p15:clr>
        </p15:guide>
        <p15:guide id="24" pos="1002" userDrawn="1">
          <p15:clr>
            <a:srgbClr val="5ACBF0"/>
          </p15:clr>
        </p15:guide>
        <p15:guide id="25" pos="3582" userDrawn="1">
          <p15:clr>
            <a:srgbClr val="5ACBF0"/>
          </p15:clr>
        </p15:guide>
        <p15:guide id="26" pos="4870" userDrawn="1">
          <p15:clr>
            <a:srgbClr val="5ACBF0"/>
          </p15:clr>
        </p15:guide>
        <p15:guide id="27" pos="6160" userDrawn="1">
          <p15:clr>
            <a:srgbClr val="5ACBF0"/>
          </p15:clr>
        </p15:guide>
        <p15:guide id="28" pos="7440" userDrawn="1">
          <p15:clr>
            <a:srgbClr val="5ACBF0"/>
          </p15:clr>
        </p15:guide>
        <p15:guide id="29" pos="486" userDrawn="1">
          <p15:clr>
            <a:srgbClr val="A4A3A4"/>
          </p15:clr>
        </p15:guide>
        <p15:guide id="30" pos="1518" userDrawn="1">
          <p15:clr>
            <a:srgbClr val="A4A3A4"/>
          </p15:clr>
        </p15:guide>
        <p15:guide id="31" pos="1776" userDrawn="1">
          <p15:clr>
            <a:srgbClr val="A4A3A4"/>
          </p15:clr>
        </p15:guide>
        <p15:guide id="32" pos="2808" userDrawn="1">
          <p15:clr>
            <a:srgbClr val="A4A3A4"/>
          </p15:clr>
        </p15:guide>
        <p15:guide id="33" pos="3066" userDrawn="1">
          <p15:clr>
            <a:srgbClr val="A4A3A4"/>
          </p15:clr>
        </p15:guide>
        <p15:guide id="34" pos="4096" userDrawn="1">
          <p15:clr>
            <a:srgbClr val="A4A3A4"/>
          </p15:clr>
        </p15:guide>
        <p15:guide id="35" pos="4368" userDrawn="1">
          <p15:clr>
            <a:srgbClr val="A4A3A4"/>
          </p15:clr>
        </p15:guide>
        <p15:guide id="36" pos="5386" userDrawn="1">
          <p15:clr>
            <a:srgbClr val="A4A3A4"/>
          </p15:clr>
        </p15:guide>
        <p15:guide id="37" pos="5644" userDrawn="1">
          <p15:clr>
            <a:srgbClr val="A4A3A4"/>
          </p15:clr>
        </p15:guide>
        <p15:guide id="38" pos="6676" userDrawn="1">
          <p15:clr>
            <a:srgbClr val="A4A3A4"/>
          </p15:clr>
        </p15:guide>
        <p15:guide id="39" pos="6934" userDrawn="1">
          <p15:clr>
            <a:srgbClr val="A4A3A4"/>
          </p15:clr>
        </p15:guide>
        <p15:guide id="40" orient="horz" pos="744" userDrawn="1">
          <p15:clr>
            <a:srgbClr val="A4A3A4"/>
          </p15:clr>
        </p15:guide>
        <p15:guide id="41" orient="horz" pos="992" userDrawn="1">
          <p15:clr>
            <a:srgbClr val="A4A3A4"/>
          </p15:clr>
        </p15:guide>
        <p15:guide id="42" orient="horz" pos="2030" userDrawn="1">
          <p15:clr>
            <a:srgbClr val="A4A3A4"/>
          </p15:clr>
        </p15:guide>
        <p15:guide id="43" orient="horz" pos="2288" userDrawn="1">
          <p15:clr>
            <a:srgbClr val="A4A3A4"/>
          </p15:clr>
        </p15:guide>
        <p15:guide id="44" orient="horz" pos="3326" userDrawn="1">
          <p15:clr>
            <a:srgbClr val="A4A3A4"/>
          </p15:clr>
        </p15:guide>
        <p15:guide id="45" orient="horz" pos="3584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white">
          <a:xfrm>
            <a:off x="-48683" y="3223397"/>
            <a:ext cx="12240683" cy="4205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2133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44624"/>
            <a:ext cx="10974916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4" y="153352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CH" altLang="de-DE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144672" y="1089344"/>
            <a:ext cx="12000000" cy="5436000"/>
          </a:xfrm>
          <a:prstGeom prst="round2DiagRect">
            <a:avLst>
              <a:gd name="adj1" fmla="val 12323"/>
              <a:gd name="adj2" fmla="val 0"/>
            </a:avLst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DE" b="1">
              <a:solidFill>
                <a:srgbClr val="161F46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72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</p:sldLayoutIdLst>
  <p:transition spd="slow"/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9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1167B28F-41BB-8A6F-F0FC-D5507850D44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2192B73-5B6D-DAEA-6275-79B973A46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401" y="4889106"/>
            <a:ext cx="10673228" cy="42700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Anne-Marie C. Dingemans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Konstantinos Syrigos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Lorenzo Livi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Astrid Paulus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Sang-We Kim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Yuanbin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Chen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Enriqueta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Felip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Font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Frank Griesinger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Kadoaki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Ohashi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Gerard Zalcman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Brett Gordon Maxwell Hughes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Jens Benn Sørensen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Normand Blais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Carlos Gil Ferreira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Colin R. Lindsay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Rafal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Dziadziuszko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Patrick J. Ward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Cynthia C. Obiozor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Yang Wang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Solange Peters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19</a:t>
            </a:r>
            <a:endParaRPr kumimoji="0" lang="en-US" sz="100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BB8EA42-CD00-BEEF-8FC1-5ECA4138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0" y="3790875"/>
            <a:ext cx="11581911" cy="1015663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+mj-lt"/>
              </a:rPr>
              <a:t>Intracranial Efficacy of Sotorasib Versus Docetaxel in Treated </a:t>
            </a:r>
            <a:r>
              <a:rPr lang="en-US" sz="2200" i="1" dirty="0">
                <a:latin typeface="+mj-lt"/>
              </a:rPr>
              <a:t>KRAS</a:t>
            </a:r>
            <a:r>
              <a:rPr lang="en-US" sz="2200" dirty="0">
                <a:latin typeface="+mj-lt"/>
              </a:rPr>
              <a:t> G12C-Mutated Advanced Non-Small Cell Lung Cancer (NSCLC): Practice-Informing Data From a Global, Phase 3, Randomized, Controlled trial (RCT)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AD2B40B4-4893-A421-FAC8-0C133F5491F0}"/>
              </a:ext>
            </a:extLst>
          </p:cNvPr>
          <p:cNvSpPr txBox="1">
            <a:spLocks/>
          </p:cNvSpPr>
          <p:nvPr/>
        </p:nvSpPr>
        <p:spPr>
          <a:xfrm>
            <a:off x="372401" y="5398682"/>
            <a:ext cx="9728332" cy="12464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379337" rtl="0" eaLnBrk="1" fontAlgn="base" hangingPunct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tabLst/>
              <a:defRPr sz="1900" b="1" i="0" kern="1200" cap="none" spc="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Erasmus MC Cancer Institute, University Medical Center, Rotterdam, Netherlands;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Sotiria General Hospital, Athens, Greece;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3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Azienda Ospedaliero Universitaria Careggi, Firenze, Italy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4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Centre Hospitalier Universitaire de Liège, Liège,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Belgium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Asan Medical Center, Seoul, South Korea;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Cancer &amp; Hematology Centers of Western Michigan, Grand Rapids, MI, United States of America,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7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Medical Oncology Department,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Vall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d’Hebron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University Hospital, Barcelona, Spain;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8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Pius-Hospital Oldenburg, Oldenburg, Germany;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Okayama University Hospital, Okayama, Japan,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10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Hospital Bichat Claude Bernard, Paris, France;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11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The Prince Charles Hospital, Brisbane, Australia,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12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Department of Oncology, Centre for Cancer and Organ Diseases,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Rigshospitalet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, Copenhagen, Denmark;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13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Department of Medicine, Centre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Hospitalier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de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l'Université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de Montréal, Montreal, Quebec, Canada;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14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Oncoclinicas, Rio De Janeiro, Brazil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15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Division of Cancer Sciences, University of Manchester and The Christie NHS Foundation Trust, Manchester, United Kingdom;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16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Uniwersyteckie Centrum Kliniczne, Gdańsk, Poland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,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17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Oncology Hematology Care, Inc, Blue Ash, Ohio, USA;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18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Amgen Inc., Thousand Oaks, California, USA;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19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Lausanne University Hospital, Lausanne, Switzerland</a:t>
            </a:r>
            <a:endParaRPr lang="it-IT" sz="1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EC767-657B-115E-8949-FC3C28F37127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4712A-248F-0DF3-4FAE-4719E603FE9A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0A98F-3193-99B7-4278-1754693B18BB}"/>
              </a:ext>
            </a:extLst>
          </p:cNvPr>
          <p:cNvSpPr txBox="1"/>
          <p:nvPr/>
        </p:nvSpPr>
        <p:spPr>
          <a:xfrm>
            <a:off x="10408128" y="6569356"/>
            <a:ext cx="17838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9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SC-AT-AMG 510-00229 0623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51808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933BD-59C4-E249-9A06-74B586D2A1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5" y="4330922"/>
            <a:ext cx="10672568" cy="758657"/>
          </a:xfrm>
        </p:spPr>
        <p:txBody>
          <a:bodyPr/>
          <a:lstStyle/>
          <a:p>
            <a:r>
              <a:rPr lang="en-US" dirty="0"/>
              <a:t>Data reported as n (%).</a:t>
            </a:r>
          </a:p>
          <a:p>
            <a:r>
              <a:rPr lang="en-US" dirty="0"/>
              <a:t>*By BICR per modified RANO-BM criteria, assessing all lesions as non-target (CR, non-PR/non-PD, PD) in all patients with CNS lesions at baseline</a:t>
            </a:r>
          </a:p>
          <a:p>
            <a:r>
              <a:rPr lang="en-US" baseline="30000" dirty="0"/>
              <a:t>†</a:t>
            </a:r>
            <a:r>
              <a:rPr lang="en-US" dirty="0"/>
              <a:t>Not done category for best overall response includes patients who had CNS lesions at baseline but did not have any repeat BICR assessment per modified RANO-BM before start of new anti-cancer therapy.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4174DC-BD43-72F6-4577-1FF966F9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1015663"/>
          </a:xfrm>
        </p:spPr>
        <p:txBody>
          <a:bodyPr/>
          <a:lstStyle/>
          <a:p>
            <a:r>
              <a:rPr lang="en-US" dirty="0"/>
              <a:t>Intracranial Complete Responses per modified RANO-BM in </a:t>
            </a:r>
            <a:r>
              <a:rPr lang="en-US" u="sng" dirty="0"/>
              <a:t>All Patients with CNS Lesions</a:t>
            </a:r>
            <a:r>
              <a:rPr lang="en-US" dirty="0"/>
              <a:t> at Baseline*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88700B-910A-F939-4885-8327C542D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82286"/>
              </p:ext>
            </p:extLst>
          </p:nvPr>
        </p:nvGraphicFramePr>
        <p:xfrm>
          <a:off x="1488124" y="2097489"/>
          <a:ext cx="9144000" cy="2103120"/>
        </p:xfrm>
        <a:graphic>
          <a:graphicData uri="http://schemas.openxmlformats.org/drawingml/2006/table">
            <a:tbl>
              <a:tblPr firstRow="1" bandRow="1"/>
              <a:tblGrid>
                <a:gridCol w="3291840">
                  <a:extLst>
                    <a:ext uri="{9D8B030D-6E8A-4147-A177-3AD203B41FA5}">
                      <a16:colId xmlns:a16="http://schemas.microsoft.com/office/drawing/2014/main" val="1973049447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3713354851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40161158"/>
                    </a:ext>
                  </a:extLst>
                </a:gridCol>
              </a:tblGrid>
              <a:tr h="320040">
                <a:tc rowSpan="2"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/>
                        </a:rPr>
                        <a:t>Modified RANO-BM Classification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27432" anchor="b">
                    <a:lnL w="28575" cap="flat" cmpd="sng" algn="ctr">
                      <a:solidFill>
                        <a:srgbClr val="005DA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DA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Patients with Stable/Treated CNS Lesions at Baseline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5DA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DA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06268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/>
                        </a:rPr>
                        <a:t>Modified RANO-BM Classification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Sotorasib (n=40)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Docetaxel (n=29)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5DA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16415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176213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</a:rPr>
                        <a:t>CR</a:t>
                      </a:r>
                      <a:endParaRPr lang="en-GB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5DA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(20.0)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(6.9)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5DA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6486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828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/>
                        </a:rPr>
                        <a:t>Non-PR/Non-PD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5DA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(72.5)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(82.8)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5DA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769073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7303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Arial Narrow" panose="020B0606020202030204" pitchFamily="34" charset="0"/>
                        </a:rPr>
                        <a:t>PD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5DA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(5.0)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(10.3)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5DA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642827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7303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Arial Narrow" panose="020B0606020202030204" pitchFamily="34" charset="0"/>
                        </a:rPr>
                        <a:t>Not Done</a:t>
                      </a:r>
                      <a:r>
                        <a:rPr lang="en-US" sz="1800" b="1" baseline="30000">
                          <a:effectLst/>
                          <a:latin typeface="Arial Narrow" panose="020B0606020202030204" pitchFamily="34" charset="0"/>
                        </a:rPr>
                        <a:t>†</a:t>
                      </a:r>
                      <a:endParaRPr lang="en-GB" sz="1800" b="1" baseline="30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5DA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DA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(2.5)</a:t>
                      </a:r>
                      <a:endParaRPr lang="en-US" sz="180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DA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 (0)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5DA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DA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566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C760ED-D2FA-742F-3E23-5A26F6DBF5AF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D1A6E-8106-618B-C84D-FE079CD13E94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8214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2FB69-0892-E435-C7AA-245DA02D13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5" y="5833872"/>
            <a:ext cx="9374721" cy="493776"/>
          </a:xfrm>
        </p:spPr>
        <p:txBody>
          <a:bodyPr/>
          <a:lstStyle/>
          <a:p>
            <a:r>
              <a:rPr lang="en-US" dirty="0"/>
              <a:t>*Analysis in patients with stable/treated CNS lesions at baseline, in which measurable lesions were defined per study as CNS lesions ≥10 mm in diameter by BICR per a modified exploratory assessment similar to RANO-BM adapted to CodeBreaK 200 trial.</a:t>
            </a:r>
          </a:p>
          <a:p>
            <a:r>
              <a:rPr lang="en-US" baseline="30000" dirty="0"/>
              <a:t>†</a:t>
            </a:r>
            <a:r>
              <a:rPr lang="en-US" dirty="0"/>
              <a:t>One patient was assessed as 'not evaluable' by BICR based on different post-baseline scan modalities. Second patient was considered ‘not done' because the patient started alternative therapy before first post baseline brain scan.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E9C56E-AC13-74C5-95C6-343DC8C6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7773"/>
            <a:ext cx="11461750" cy="1015663"/>
          </a:xfrm>
        </p:spPr>
        <p:txBody>
          <a:bodyPr/>
          <a:lstStyle/>
          <a:p>
            <a:r>
              <a:rPr lang="en-US" dirty="0"/>
              <a:t>Intracranial Response in </a:t>
            </a:r>
            <a:r>
              <a:rPr lang="en-US" u="sng" dirty="0"/>
              <a:t>Patients With Measurable CNS Lesions</a:t>
            </a:r>
            <a:r>
              <a:rPr lang="en-US" dirty="0"/>
              <a:t> (Per Study Defined)*</a:t>
            </a: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AFA18282-5198-0C5D-F69C-61C03F534B28}"/>
              </a:ext>
            </a:extLst>
          </p:cNvPr>
          <p:cNvSpPr/>
          <p:nvPr/>
        </p:nvSpPr>
        <p:spPr bwMode="auto">
          <a:xfrm>
            <a:off x="1161198" y="4856168"/>
            <a:ext cx="9374722" cy="813113"/>
          </a:xfrm>
          <a:prstGeom prst="roundRect">
            <a:avLst>
              <a:gd name="adj" fmla="val 14888"/>
            </a:avLst>
          </a:prstGeom>
          <a:solidFill>
            <a:srgbClr val="CBD2E2"/>
          </a:solidFill>
          <a:ln w="38100" cap="flat" cmpd="sng" algn="ctr">
            <a:solidFill>
              <a:srgbClr val="1E32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274320" rIns="91440" bIns="2743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 defTabSz="1219153">
              <a:lnSpc>
                <a:spcPct val="90000"/>
              </a:lnSpc>
              <a:spcAft>
                <a:spcPts val="0"/>
              </a:spcAft>
              <a:buClr>
                <a:srgbClr val="1E567F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1E325F"/>
                </a:solidFill>
                <a:latin typeface="+mn-lt"/>
                <a:cs typeface="Arial"/>
              </a:rPr>
              <a:t>ORR was higher with sotorasib (33.3%) vs docetaxel (15.4%)</a:t>
            </a:r>
          </a:p>
          <a:p>
            <a:pPr marL="182563" indent="-182563" defTabSz="1219153">
              <a:lnSpc>
                <a:spcPct val="90000"/>
              </a:lnSpc>
              <a:spcAft>
                <a:spcPts val="0"/>
              </a:spcAft>
              <a:buClr>
                <a:srgbClr val="1E567F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1E325F"/>
                </a:solidFill>
                <a:latin typeface="+mn-lt"/>
                <a:cs typeface="Arial"/>
              </a:rPr>
              <a:t>Concordance between systemic and intracranial disease control, based on response assessment, was 88% in the sotorasib arm and 54% in the docetaxel arm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8C2AA6-F365-1A49-64A7-62E07C6FE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086988"/>
              </p:ext>
            </p:extLst>
          </p:nvPr>
        </p:nvGraphicFramePr>
        <p:xfrm>
          <a:off x="1161198" y="1493203"/>
          <a:ext cx="9235440" cy="3216402"/>
        </p:xfrm>
        <a:graphic>
          <a:graphicData uri="http://schemas.openxmlformats.org/drawingml/2006/table">
            <a:tbl>
              <a:tblPr firstRow="1" bandRow="1"/>
              <a:tblGrid>
                <a:gridCol w="3931920">
                  <a:extLst>
                    <a:ext uri="{9D8B030D-6E8A-4147-A177-3AD203B41FA5}">
                      <a16:colId xmlns:a16="http://schemas.microsoft.com/office/drawing/2014/main" val="1664681737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1096272679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1288788252"/>
                    </a:ext>
                  </a:extLst>
                </a:gridCol>
              </a:tblGrid>
              <a:tr h="291183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ED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Patients with Stable/Treated Measurable CNS Lesions 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E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956971"/>
                  </a:ext>
                </a:extLst>
              </a:tr>
              <a:tr h="544147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ED9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Sotorasib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n=18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ED9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Docetaxel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n=13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407369"/>
                  </a:ext>
                </a:extLst>
              </a:tr>
              <a:tr h="297634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17475" marR="0" indent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Confirmed Objective Response, n (%)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 (33.3)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 (15.4)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578248"/>
                  </a:ext>
                </a:extLst>
              </a:tr>
              <a:tr h="297634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8288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  Complete Response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(5.6)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(7.7)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35493"/>
                  </a:ext>
                </a:extLst>
              </a:tr>
              <a:tr h="297634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8288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   Partial Response</a:t>
                      </a:r>
                      <a:endParaRPr lang="en-US" sz="1600">
                        <a:effectLst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(27.8)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(7.7)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209469"/>
                  </a:ext>
                </a:extLst>
              </a:tr>
              <a:tr h="297634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17475" marR="0" indent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Stable Disease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 (50.0)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 (69.2)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339138"/>
                  </a:ext>
                </a:extLst>
              </a:tr>
              <a:tr h="297634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17475" marR="0" indent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Progressive Disease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(5.6)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2 (15.4)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7726"/>
                  </a:ext>
                </a:extLst>
              </a:tr>
              <a:tr h="297634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17475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Not Evaluable/Not Done</a:t>
                      </a:r>
                      <a:r>
                        <a:rPr lang="en-US" sz="1600" b="1" baseline="30000" dirty="0">
                          <a:effectLst/>
                        </a:rPr>
                        <a:t>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(11.2)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008192"/>
                  </a:ext>
                </a:extLst>
              </a:tr>
              <a:tr h="297634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1747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effectLst/>
                        </a:rPr>
                        <a:t>Disease Control, n (%)</a:t>
                      </a:r>
                      <a:endParaRPr lang="en-US" sz="1600" b="1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15 (83.3)</a:t>
                      </a:r>
                      <a:endParaRPr lang="en-US" sz="16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11 (84.6)</a:t>
                      </a:r>
                      <a:endParaRPr lang="en-US" sz="1600" dirty="0"/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006005"/>
                  </a:ext>
                </a:extLst>
              </a:tr>
              <a:tr h="297634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17475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Unconfirmed and Confirmed ORR, n (%)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9 (50.0)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 (15.4)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B4DED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806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C40607D-A652-1B42-CEEA-2B4025C96405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78B522-EC10-1D66-CE24-70A1B5F573CA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318454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933BD-59C4-E249-9A06-74B586D2A1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5895974"/>
            <a:ext cx="8821000" cy="493776"/>
          </a:xfrm>
        </p:spPr>
        <p:txBody>
          <a:bodyPr/>
          <a:lstStyle/>
          <a:p>
            <a:r>
              <a:rPr lang="en-US" dirty="0"/>
              <a:t>*Analysis in patients with stable/treated CNS lesions at baseline, in which measurable lesions were defined per study as CNS lesions ≥10 mm in diameter by BICR per a modified exploratory assessment similar to RANO-BM adapted to </a:t>
            </a:r>
            <a:r>
              <a:rPr lang="en-US" dirty="0" err="1"/>
              <a:t>CodeBreaK</a:t>
            </a:r>
            <a:r>
              <a:rPr lang="en-US" dirty="0"/>
              <a:t> 200 trial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4174DC-BD43-72F6-4577-1FF966F9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84986"/>
            <a:ext cx="11461750" cy="1015663"/>
          </a:xfrm>
        </p:spPr>
        <p:txBody>
          <a:bodyPr/>
          <a:lstStyle/>
          <a:p>
            <a:r>
              <a:rPr lang="en-US" dirty="0"/>
              <a:t>Treatment Duration in Patients with Measurable CNS Lesions (Per Study Defined)*</a:t>
            </a:r>
          </a:p>
        </p:txBody>
      </p:sp>
      <p:sp>
        <p:nvSpPr>
          <p:cNvPr id="297" name="AutoShape 3">
            <a:extLst>
              <a:ext uri="{FF2B5EF4-FFF2-40B4-BE49-F238E27FC236}">
                <a16:creationId xmlns:a16="http://schemas.microsoft.com/office/drawing/2014/main" id="{060CECFA-1CD8-177E-CEB2-8C0DA22658D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974549" y="1388105"/>
            <a:ext cx="8657911" cy="377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8B9786EE-5345-F7AE-FFB8-6FC01264A239}"/>
              </a:ext>
            </a:extLst>
          </p:cNvPr>
          <p:cNvGrpSpPr/>
          <p:nvPr/>
        </p:nvGrpSpPr>
        <p:grpSpPr>
          <a:xfrm>
            <a:off x="1130283" y="1323758"/>
            <a:ext cx="8129069" cy="3807792"/>
            <a:chOff x="949961" y="1374776"/>
            <a:chExt cx="8129069" cy="3807792"/>
          </a:xfrm>
        </p:grpSpPr>
        <p:sp>
          <p:nvSpPr>
            <p:cNvPr id="298" name="Rectangle 5">
              <a:extLst>
                <a:ext uri="{FF2B5EF4-FFF2-40B4-BE49-F238E27FC236}">
                  <a16:creationId xmlns:a16="http://schemas.microsoft.com/office/drawing/2014/main" id="{DD994D7E-79D4-5FCE-B759-ED469635A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521" y="4952866"/>
              <a:ext cx="943157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Time, months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99" name="Freeform 6">
              <a:extLst>
                <a:ext uri="{FF2B5EF4-FFF2-40B4-BE49-F238E27FC236}">
                  <a16:creationId xmlns:a16="http://schemas.microsoft.com/office/drawing/2014/main" id="{E5C9D098-08E9-E030-FAE9-1B945F873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1833883"/>
              <a:ext cx="952282" cy="88860"/>
            </a:xfrm>
            <a:custGeom>
              <a:avLst/>
              <a:gdLst>
                <a:gd name="T0" fmla="*/ 0 w 643"/>
                <a:gd name="T1" fmla="*/ 0 h 60"/>
                <a:gd name="T2" fmla="*/ 643 w 643"/>
                <a:gd name="T3" fmla="*/ 0 h 60"/>
                <a:gd name="T4" fmla="*/ 643 w 643"/>
                <a:gd name="T5" fmla="*/ 60 h 60"/>
                <a:gd name="T6" fmla="*/ 0 w 643"/>
                <a:gd name="T7" fmla="*/ 60 h 60"/>
                <a:gd name="T8" fmla="*/ 0 w 643"/>
                <a:gd name="T9" fmla="*/ 0 h 60"/>
                <a:gd name="T10" fmla="*/ 0 w 643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3" h="60">
                  <a:moveTo>
                    <a:pt x="0" y="0"/>
                  </a:moveTo>
                  <a:lnTo>
                    <a:pt x="643" y="0"/>
                  </a:lnTo>
                  <a:lnTo>
                    <a:pt x="643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0" name="Freeform 7">
              <a:extLst>
                <a:ext uri="{FF2B5EF4-FFF2-40B4-BE49-F238E27FC236}">
                  <a16:creationId xmlns:a16="http://schemas.microsoft.com/office/drawing/2014/main" id="{9EEE4A8F-289A-390C-4126-91F2F8363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2053071"/>
              <a:ext cx="802701" cy="87379"/>
            </a:xfrm>
            <a:custGeom>
              <a:avLst/>
              <a:gdLst>
                <a:gd name="T0" fmla="*/ 0 w 542"/>
                <a:gd name="T1" fmla="*/ 0 h 59"/>
                <a:gd name="T2" fmla="*/ 542 w 542"/>
                <a:gd name="T3" fmla="*/ 0 h 59"/>
                <a:gd name="T4" fmla="*/ 542 w 542"/>
                <a:gd name="T5" fmla="*/ 59 h 59"/>
                <a:gd name="T6" fmla="*/ 0 w 542"/>
                <a:gd name="T7" fmla="*/ 59 h 59"/>
                <a:gd name="T8" fmla="*/ 0 w 542"/>
                <a:gd name="T9" fmla="*/ 0 h 59"/>
                <a:gd name="T10" fmla="*/ 0 w 542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2" h="59">
                  <a:moveTo>
                    <a:pt x="0" y="0"/>
                  </a:moveTo>
                  <a:lnTo>
                    <a:pt x="542" y="0"/>
                  </a:lnTo>
                  <a:lnTo>
                    <a:pt x="542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1" name="Freeform 8">
              <a:extLst>
                <a:ext uri="{FF2B5EF4-FFF2-40B4-BE49-F238E27FC236}">
                  <a16:creationId xmlns:a16="http://schemas.microsoft.com/office/drawing/2014/main" id="{0F3B3182-182E-73FB-B504-BF2B58BA5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2270777"/>
              <a:ext cx="552412" cy="88860"/>
            </a:xfrm>
            <a:custGeom>
              <a:avLst/>
              <a:gdLst>
                <a:gd name="T0" fmla="*/ 0 w 373"/>
                <a:gd name="T1" fmla="*/ 0 h 60"/>
                <a:gd name="T2" fmla="*/ 373 w 373"/>
                <a:gd name="T3" fmla="*/ 0 h 60"/>
                <a:gd name="T4" fmla="*/ 373 w 373"/>
                <a:gd name="T5" fmla="*/ 60 h 60"/>
                <a:gd name="T6" fmla="*/ 0 w 373"/>
                <a:gd name="T7" fmla="*/ 60 h 60"/>
                <a:gd name="T8" fmla="*/ 0 w 373"/>
                <a:gd name="T9" fmla="*/ 0 h 60"/>
                <a:gd name="T10" fmla="*/ 0 w 373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3" h="60">
                  <a:moveTo>
                    <a:pt x="0" y="0"/>
                  </a:moveTo>
                  <a:lnTo>
                    <a:pt x="373" y="0"/>
                  </a:lnTo>
                  <a:lnTo>
                    <a:pt x="373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2" name="Freeform 9">
              <a:extLst>
                <a:ext uri="{FF2B5EF4-FFF2-40B4-BE49-F238E27FC236}">
                  <a16:creationId xmlns:a16="http://schemas.microsoft.com/office/drawing/2014/main" id="{5D8E0187-3E0B-057A-16AF-906E92547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2489965"/>
              <a:ext cx="436895" cy="82936"/>
            </a:xfrm>
            <a:custGeom>
              <a:avLst/>
              <a:gdLst>
                <a:gd name="T0" fmla="*/ 0 w 295"/>
                <a:gd name="T1" fmla="*/ 0 h 56"/>
                <a:gd name="T2" fmla="*/ 295 w 295"/>
                <a:gd name="T3" fmla="*/ 0 h 56"/>
                <a:gd name="T4" fmla="*/ 295 w 295"/>
                <a:gd name="T5" fmla="*/ 56 h 56"/>
                <a:gd name="T6" fmla="*/ 0 w 295"/>
                <a:gd name="T7" fmla="*/ 56 h 56"/>
                <a:gd name="T8" fmla="*/ 0 w 295"/>
                <a:gd name="T9" fmla="*/ 0 h 56"/>
                <a:gd name="T10" fmla="*/ 0 w 295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56">
                  <a:moveTo>
                    <a:pt x="0" y="0"/>
                  </a:moveTo>
                  <a:lnTo>
                    <a:pt x="295" y="0"/>
                  </a:lnTo>
                  <a:lnTo>
                    <a:pt x="295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3" name="Freeform 10">
              <a:extLst>
                <a:ext uri="{FF2B5EF4-FFF2-40B4-BE49-F238E27FC236}">
                  <a16:creationId xmlns:a16="http://schemas.microsoft.com/office/drawing/2014/main" id="{FD6A2AB2-00F9-2F63-13A4-BB53AE00E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2703228"/>
              <a:ext cx="219188" cy="88860"/>
            </a:xfrm>
            <a:custGeom>
              <a:avLst/>
              <a:gdLst>
                <a:gd name="T0" fmla="*/ 0 w 148"/>
                <a:gd name="T1" fmla="*/ 0 h 60"/>
                <a:gd name="T2" fmla="*/ 148 w 148"/>
                <a:gd name="T3" fmla="*/ 0 h 60"/>
                <a:gd name="T4" fmla="*/ 148 w 148"/>
                <a:gd name="T5" fmla="*/ 60 h 60"/>
                <a:gd name="T6" fmla="*/ 0 w 148"/>
                <a:gd name="T7" fmla="*/ 60 h 60"/>
                <a:gd name="T8" fmla="*/ 0 w 148"/>
                <a:gd name="T9" fmla="*/ 0 h 60"/>
                <a:gd name="T10" fmla="*/ 0 w 14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60">
                  <a:moveTo>
                    <a:pt x="0" y="0"/>
                  </a:moveTo>
                  <a:lnTo>
                    <a:pt x="148" y="0"/>
                  </a:lnTo>
                  <a:lnTo>
                    <a:pt x="148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4" name="Freeform 11">
              <a:extLst>
                <a:ext uri="{FF2B5EF4-FFF2-40B4-BE49-F238E27FC236}">
                  <a16:creationId xmlns:a16="http://schemas.microsoft.com/office/drawing/2014/main" id="{B7B3F86B-0B3F-F6ED-99C0-F6DDFED26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2922416"/>
              <a:ext cx="199935" cy="87379"/>
            </a:xfrm>
            <a:custGeom>
              <a:avLst/>
              <a:gdLst>
                <a:gd name="T0" fmla="*/ 0 w 135"/>
                <a:gd name="T1" fmla="*/ 0 h 59"/>
                <a:gd name="T2" fmla="*/ 135 w 135"/>
                <a:gd name="T3" fmla="*/ 0 h 59"/>
                <a:gd name="T4" fmla="*/ 135 w 135"/>
                <a:gd name="T5" fmla="*/ 59 h 59"/>
                <a:gd name="T6" fmla="*/ 0 w 135"/>
                <a:gd name="T7" fmla="*/ 59 h 59"/>
                <a:gd name="T8" fmla="*/ 0 w 135"/>
                <a:gd name="T9" fmla="*/ 0 h 59"/>
                <a:gd name="T10" fmla="*/ 0 w 135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59">
                  <a:moveTo>
                    <a:pt x="0" y="0"/>
                  </a:moveTo>
                  <a:lnTo>
                    <a:pt x="135" y="0"/>
                  </a:lnTo>
                  <a:lnTo>
                    <a:pt x="135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5" name="Freeform 12">
              <a:extLst>
                <a:ext uri="{FF2B5EF4-FFF2-40B4-BE49-F238E27FC236}">
                  <a16:creationId xmlns:a16="http://schemas.microsoft.com/office/drawing/2014/main" id="{EA21154C-D061-D579-0C8C-226E35BB7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3140123"/>
              <a:ext cx="154024" cy="84417"/>
            </a:xfrm>
            <a:custGeom>
              <a:avLst/>
              <a:gdLst>
                <a:gd name="T0" fmla="*/ 0 w 104"/>
                <a:gd name="T1" fmla="*/ 0 h 57"/>
                <a:gd name="T2" fmla="*/ 104 w 104"/>
                <a:gd name="T3" fmla="*/ 0 h 57"/>
                <a:gd name="T4" fmla="*/ 104 w 104"/>
                <a:gd name="T5" fmla="*/ 57 h 57"/>
                <a:gd name="T6" fmla="*/ 0 w 104"/>
                <a:gd name="T7" fmla="*/ 57 h 57"/>
                <a:gd name="T8" fmla="*/ 0 w 104"/>
                <a:gd name="T9" fmla="*/ 0 h 57"/>
                <a:gd name="T10" fmla="*/ 0 w 104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57">
                  <a:moveTo>
                    <a:pt x="0" y="0"/>
                  </a:moveTo>
                  <a:lnTo>
                    <a:pt x="104" y="0"/>
                  </a:lnTo>
                  <a:lnTo>
                    <a:pt x="104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6" name="Freeform 13">
              <a:extLst>
                <a:ext uri="{FF2B5EF4-FFF2-40B4-BE49-F238E27FC236}">
                  <a16:creationId xmlns:a16="http://schemas.microsoft.com/office/drawing/2014/main" id="{F1CD42D5-968E-5983-662D-6A05190B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3359311"/>
              <a:ext cx="154024" cy="82936"/>
            </a:xfrm>
            <a:custGeom>
              <a:avLst/>
              <a:gdLst>
                <a:gd name="T0" fmla="*/ 0 w 104"/>
                <a:gd name="T1" fmla="*/ 0 h 56"/>
                <a:gd name="T2" fmla="*/ 104 w 104"/>
                <a:gd name="T3" fmla="*/ 0 h 56"/>
                <a:gd name="T4" fmla="*/ 104 w 104"/>
                <a:gd name="T5" fmla="*/ 56 h 56"/>
                <a:gd name="T6" fmla="*/ 0 w 104"/>
                <a:gd name="T7" fmla="*/ 56 h 56"/>
                <a:gd name="T8" fmla="*/ 0 w 104"/>
                <a:gd name="T9" fmla="*/ 0 h 56"/>
                <a:gd name="T10" fmla="*/ 0 w 104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56">
                  <a:moveTo>
                    <a:pt x="0" y="0"/>
                  </a:moveTo>
                  <a:lnTo>
                    <a:pt x="104" y="0"/>
                  </a:lnTo>
                  <a:lnTo>
                    <a:pt x="10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7" name="Freeform 14">
              <a:extLst>
                <a:ext uri="{FF2B5EF4-FFF2-40B4-BE49-F238E27FC236}">
                  <a16:creationId xmlns:a16="http://schemas.microsoft.com/office/drawing/2014/main" id="{E1FE5E7C-4266-E801-A263-87985DF67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3572574"/>
              <a:ext cx="154024" cy="88860"/>
            </a:xfrm>
            <a:custGeom>
              <a:avLst/>
              <a:gdLst>
                <a:gd name="T0" fmla="*/ 0 w 104"/>
                <a:gd name="T1" fmla="*/ 0 h 60"/>
                <a:gd name="T2" fmla="*/ 104 w 104"/>
                <a:gd name="T3" fmla="*/ 0 h 60"/>
                <a:gd name="T4" fmla="*/ 104 w 104"/>
                <a:gd name="T5" fmla="*/ 60 h 60"/>
                <a:gd name="T6" fmla="*/ 0 w 104"/>
                <a:gd name="T7" fmla="*/ 60 h 60"/>
                <a:gd name="T8" fmla="*/ 0 w 104"/>
                <a:gd name="T9" fmla="*/ 0 h 60"/>
                <a:gd name="T10" fmla="*/ 0 w 10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60">
                  <a:moveTo>
                    <a:pt x="0" y="0"/>
                  </a:moveTo>
                  <a:lnTo>
                    <a:pt x="104" y="0"/>
                  </a:lnTo>
                  <a:lnTo>
                    <a:pt x="104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8" name="Freeform 15">
              <a:extLst>
                <a:ext uri="{FF2B5EF4-FFF2-40B4-BE49-F238E27FC236}">
                  <a16:creationId xmlns:a16="http://schemas.microsoft.com/office/drawing/2014/main" id="{5102C265-0110-3EA7-DB0B-663B53512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3791762"/>
              <a:ext cx="149581" cy="87379"/>
            </a:xfrm>
            <a:custGeom>
              <a:avLst/>
              <a:gdLst>
                <a:gd name="T0" fmla="*/ 0 w 101"/>
                <a:gd name="T1" fmla="*/ 0 h 59"/>
                <a:gd name="T2" fmla="*/ 101 w 101"/>
                <a:gd name="T3" fmla="*/ 0 h 59"/>
                <a:gd name="T4" fmla="*/ 101 w 101"/>
                <a:gd name="T5" fmla="*/ 59 h 59"/>
                <a:gd name="T6" fmla="*/ 0 w 101"/>
                <a:gd name="T7" fmla="*/ 59 h 59"/>
                <a:gd name="T8" fmla="*/ 0 w 101"/>
                <a:gd name="T9" fmla="*/ 0 h 59"/>
                <a:gd name="T10" fmla="*/ 0 w 101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59">
                  <a:moveTo>
                    <a:pt x="0" y="0"/>
                  </a:moveTo>
                  <a:lnTo>
                    <a:pt x="101" y="0"/>
                  </a:lnTo>
                  <a:lnTo>
                    <a:pt x="101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9" name="Freeform 16">
              <a:extLst>
                <a:ext uri="{FF2B5EF4-FFF2-40B4-BE49-F238E27FC236}">
                  <a16:creationId xmlns:a16="http://schemas.microsoft.com/office/drawing/2014/main" id="{BC02933C-71D3-56FD-AE7B-EE16D7BB9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4009468"/>
              <a:ext cx="121442" cy="84417"/>
            </a:xfrm>
            <a:custGeom>
              <a:avLst/>
              <a:gdLst>
                <a:gd name="T0" fmla="*/ 0 w 82"/>
                <a:gd name="T1" fmla="*/ 0 h 57"/>
                <a:gd name="T2" fmla="*/ 82 w 82"/>
                <a:gd name="T3" fmla="*/ 0 h 57"/>
                <a:gd name="T4" fmla="*/ 82 w 82"/>
                <a:gd name="T5" fmla="*/ 57 h 57"/>
                <a:gd name="T6" fmla="*/ 0 w 82"/>
                <a:gd name="T7" fmla="*/ 57 h 57"/>
                <a:gd name="T8" fmla="*/ 0 w 82"/>
                <a:gd name="T9" fmla="*/ 0 h 57"/>
                <a:gd name="T10" fmla="*/ 0 w 82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57">
                  <a:moveTo>
                    <a:pt x="0" y="0"/>
                  </a:moveTo>
                  <a:lnTo>
                    <a:pt x="82" y="0"/>
                  </a:lnTo>
                  <a:lnTo>
                    <a:pt x="82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10" name="Freeform 17">
              <a:extLst>
                <a:ext uri="{FF2B5EF4-FFF2-40B4-BE49-F238E27FC236}">
                  <a16:creationId xmlns:a16="http://schemas.microsoft.com/office/drawing/2014/main" id="{103B4C0C-CDCC-8C23-E33E-BF09E5336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4224213"/>
              <a:ext cx="102189" cy="87379"/>
            </a:xfrm>
            <a:custGeom>
              <a:avLst/>
              <a:gdLst>
                <a:gd name="T0" fmla="*/ 0 w 69"/>
                <a:gd name="T1" fmla="*/ 0 h 59"/>
                <a:gd name="T2" fmla="*/ 69 w 69"/>
                <a:gd name="T3" fmla="*/ 0 h 59"/>
                <a:gd name="T4" fmla="*/ 69 w 69"/>
                <a:gd name="T5" fmla="*/ 59 h 59"/>
                <a:gd name="T6" fmla="*/ 0 w 69"/>
                <a:gd name="T7" fmla="*/ 59 h 59"/>
                <a:gd name="T8" fmla="*/ 0 w 69"/>
                <a:gd name="T9" fmla="*/ 0 h 59"/>
                <a:gd name="T10" fmla="*/ 0 w 69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9">
                  <a:moveTo>
                    <a:pt x="0" y="0"/>
                  </a:moveTo>
                  <a:lnTo>
                    <a:pt x="69" y="0"/>
                  </a:lnTo>
                  <a:lnTo>
                    <a:pt x="69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11" name="Freeform 18">
              <a:extLst>
                <a:ext uri="{FF2B5EF4-FFF2-40B4-BE49-F238E27FC236}">
                  <a16:creationId xmlns:a16="http://schemas.microsoft.com/office/drawing/2014/main" id="{4AD976F9-3571-BA39-44AA-83C11476E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4441919"/>
              <a:ext cx="102189" cy="88860"/>
            </a:xfrm>
            <a:custGeom>
              <a:avLst/>
              <a:gdLst>
                <a:gd name="T0" fmla="*/ 0 w 69"/>
                <a:gd name="T1" fmla="*/ 0 h 60"/>
                <a:gd name="T2" fmla="*/ 69 w 69"/>
                <a:gd name="T3" fmla="*/ 0 h 60"/>
                <a:gd name="T4" fmla="*/ 69 w 69"/>
                <a:gd name="T5" fmla="*/ 60 h 60"/>
                <a:gd name="T6" fmla="*/ 0 w 69"/>
                <a:gd name="T7" fmla="*/ 60 h 60"/>
                <a:gd name="T8" fmla="*/ 0 w 69"/>
                <a:gd name="T9" fmla="*/ 0 h 60"/>
                <a:gd name="T10" fmla="*/ 0 w 69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0">
                  <a:moveTo>
                    <a:pt x="0" y="0"/>
                  </a:moveTo>
                  <a:lnTo>
                    <a:pt x="69" y="0"/>
                  </a:lnTo>
                  <a:lnTo>
                    <a:pt x="69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12" name="Line 19">
              <a:extLst>
                <a:ext uri="{FF2B5EF4-FFF2-40B4-BE49-F238E27FC236}">
                  <a16:creationId xmlns:a16="http://schemas.microsoft.com/office/drawing/2014/main" id="{4B5FF8F8-4535-D7A2-0327-11B2E68D1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2022" y="1713922"/>
              <a:ext cx="0" cy="2936818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13" name="Freeform 20">
              <a:extLst>
                <a:ext uri="{FF2B5EF4-FFF2-40B4-BE49-F238E27FC236}">
                  <a16:creationId xmlns:a16="http://schemas.microsoft.com/office/drawing/2014/main" id="{EE173C4A-43BA-42A4-F126-AA699A574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1833883"/>
              <a:ext cx="10367" cy="88860"/>
            </a:xfrm>
            <a:custGeom>
              <a:avLst/>
              <a:gdLst>
                <a:gd name="T0" fmla="*/ 0 w 7"/>
                <a:gd name="T1" fmla="*/ 0 h 60"/>
                <a:gd name="T2" fmla="*/ 7 w 7"/>
                <a:gd name="T3" fmla="*/ 0 h 60"/>
                <a:gd name="T4" fmla="*/ 7 w 7"/>
                <a:gd name="T5" fmla="*/ 60 h 60"/>
                <a:gd name="T6" fmla="*/ 0 w 7"/>
                <a:gd name="T7" fmla="*/ 60 h 60"/>
                <a:gd name="T8" fmla="*/ 0 w 7"/>
                <a:gd name="T9" fmla="*/ 0 h 60"/>
                <a:gd name="T10" fmla="*/ 0 w 7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0">
                  <a:moveTo>
                    <a:pt x="0" y="0"/>
                  </a:moveTo>
                  <a:lnTo>
                    <a:pt x="7" y="0"/>
                  </a:lnTo>
                  <a:lnTo>
                    <a:pt x="7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14" name="Freeform 21">
              <a:extLst>
                <a:ext uri="{FF2B5EF4-FFF2-40B4-BE49-F238E27FC236}">
                  <a16:creationId xmlns:a16="http://schemas.microsoft.com/office/drawing/2014/main" id="{AF0EFFF2-E965-DBAC-784E-C36F6836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2053071"/>
              <a:ext cx="10367" cy="87379"/>
            </a:xfrm>
            <a:custGeom>
              <a:avLst/>
              <a:gdLst>
                <a:gd name="T0" fmla="*/ 0 w 7"/>
                <a:gd name="T1" fmla="*/ 0 h 59"/>
                <a:gd name="T2" fmla="*/ 7 w 7"/>
                <a:gd name="T3" fmla="*/ 0 h 59"/>
                <a:gd name="T4" fmla="*/ 7 w 7"/>
                <a:gd name="T5" fmla="*/ 59 h 59"/>
                <a:gd name="T6" fmla="*/ 0 w 7"/>
                <a:gd name="T7" fmla="*/ 59 h 59"/>
                <a:gd name="T8" fmla="*/ 0 w 7"/>
                <a:gd name="T9" fmla="*/ 0 h 59"/>
                <a:gd name="T10" fmla="*/ 0 w 7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9">
                  <a:moveTo>
                    <a:pt x="0" y="0"/>
                  </a:moveTo>
                  <a:lnTo>
                    <a:pt x="7" y="0"/>
                  </a:lnTo>
                  <a:lnTo>
                    <a:pt x="7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15" name="Freeform 22">
              <a:extLst>
                <a:ext uri="{FF2B5EF4-FFF2-40B4-BE49-F238E27FC236}">
                  <a16:creationId xmlns:a16="http://schemas.microsoft.com/office/drawing/2014/main" id="{9F195A03-5EE4-5812-A8B8-2A3C39356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2270777"/>
              <a:ext cx="10367" cy="88860"/>
            </a:xfrm>
            <a:custGeom>
              <a:avLst/>
              <a:gdLst>
                <a:gd name="T0" fmla="*/ 0 w 7"/>
                <a:gd name="T1" fmla="*/ 0 h 60"/>
                <a:gd name="T2" fmla="*/ 7 w 7"/>
                <a:gd name="T3" fmla="*/ 0 h 60"/>
                <a:gd name="T4" fmla="*/ 7 w 7"/>
                <a:gd name="T5" fmla="*/ 60 h 60"/>
                <a:gd name="T6" fmla="*/ 0 w 7"/>
                <a:gd name="T7" fmla="*/ 60 h 60"/>
                <a:gd name="T8" fmla="*/ 0 w 7"/>
                <a:gd name="T9" fmla="*/ 0 h 60"/>
                <a:gd name="T10" fmla="*/ 0 w 7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0">
                  <a:moveTo>
                    <a:pt x="0" y="0"/>
                  </a:moveTo>
                  <a:lnTo>
                    <a:pt x="7" y="0"/>
                  </a:lnTo>
                  <a:lnTo>
                    <a:pt x="7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16" name="Freeform 23">
              <a:extLst>
                <a:ext uri="{FF2B5EF4-FFF2-40B4-BE49-F238E27FC236}">
                  <a16:creationId xmlns:a16="http://schemas.microsoft.com/office/drawing/2014/main" id="{44885726-A989-DC90-9592-D8A483678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2489965"/>
              <a:ext cx="10367" cy="82936"/>
            </a:xfrm>
            <a:custGeom>
              <a:avLst/>
              <a:gdLst>
                <a:gd name="T0" fmla="*/ 0 w 7"/>
                <a:gd name="T1" fmla="*/ 0 h 56"/>
                <a:gd name="T2" fmla="*/ 7 w 7"/>
                <a:gd name="T3" fmla="*/ 0 h 56"/>
                <a:gd name="T4" fmla="*/ 7 w 7"/>
                <a:gd name="T5" fmla="*/ 56 h 56"/>
                <a:gd name="T6" fmla="*/ 0 w 7"/>
                <a:gd name="T7" fmla="*/ 56 h 56"/>
                <a:gd name="T8" fmla="*/ 0 w 7"/>
                <a:gd name="T9" fmla="*/ 0 h 56"/>
                <a:gd name="T10" fmla="*/ 0 w 7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6">
                  <a:moveTo>
                    <a:pt x="0" y="0"/>
                  </a:moveTo>
                  <a:lnTo>
                    <a:pt x="7" y="0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17" name="Freeform 24">
              <a:extLst>
                <a:ext uri="{FF2B5EF4-FFF2-40B4-BE49-F238E27FC236}">
                  <a16:creationId xmlns:a16="http://schemas.microsoft.com/office/drawing/2014/main" id="{D96874F6-24BC-8A25-722F-46C82F2B7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2922416"/>
              <a:ext cx="10367" cy="87379"/>
            </a:xfrm>
            <a:custGeom>
              <a:avLst/>
              <a:gdLst>
                <a:gd name="T0" fmla="*/ 0 w 7"/>
                <a:gd name="T1" fmla="*/ 0 h 59"/>
                <a:gd name="T2" fmla="*/ 7 w 7"/>
                <a:gd name="T3" fmla="*/ 0 h 59"/>
                <a:gd name="T4" fmla="*/ 7 w 7"/>
                <a:gd name="T5" fmla="*/ 59 h 59"/>
                <a:gd name="T6" fmla="*/ 0 w 7"/>
                <a:gd name="T7" fmla="*/ 59 h 59"/>
                <a:gd name="T8" fmla="*/ 0 w 7"/>
                <a:gd name="T9" fmla="*/ 0 h 59"/>
                <a:gd name="T10" fmla="*/ 0 w 7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9">
                  <a:moveTo>
                    <a:pt x="0" y="0"/>
                  </a:moveTo>
                  <a:lnTo>
                    <a:pt x="7" y="0"/>
                  </a:lnTo>
                  <a:lnTo>
                    <a:pt x="7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18" name="Freeform 25">
              <a:extLst>
                <a:ext uri="{FF2B5EF4-FFF2-40B4-BE49-F238E27FC236}">
                  <a16:creationId xmlns:a16="http://schemas.microsoft.com/office/drawing/2014/main" id="{44D5C096-778C-8813-A0BC-D4E5C7198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3140123"/>
              <a:ext cx="10367" cy="84417"/>
            </a:xfrm>
            <a:custGeom>
              <a:avLst/>
              <a:gdLst>
                <a:gd name="T0" fmla="*/ 0 w 7"/>
                <a:gd name="T1" fmla="*/ 0 h 57"/>
                <a:gd name="T2" fmla="*/ 7 w 7"/>
                <a:gd name="T3" fmla="*/ 0 h 57"/>
                <a:gd name="T4" fmla="*/ 7 w 7"/>
                <a:gd name="T5" fmla="*/ 57 h 57"/>
                <a:gd name="T6" fmla="*/ 0 w 7"/>
                <a:gd name="T7" fmla="*/ 57 h 57"/>
                <a:gd name="T8" fmla="*/ 0 w 7"/>
                <a:gd name="T9" fmla="*/ 0 h 57"/>
                <a:gd name="T10" fmla="*/ 0 w 7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7">
                  <a:moveTo>
                    <a:pt x="0" y="0"/>
                  </a:moveTo>
                  <a:lnTo>
                    <a:pt x="7" y="0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19" name="Freeform 26">
              <a:extLst>
                <a:ext uri="{FF2B5EF4-FFF2-40B4-BE49-F238E27FC236}">
                  <a16:creationId xmlns:a16="http://schemas.microsoft.com/office/drawing/2014/main" id="{5261090B-95A0-03BF-375B-FDD2C6963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3359311"/>
              <a:ext cx="10367" cy="82936"/>
            </a:xfrm>
            <a:custGeom>
              <a:avLst/>
              <a:gdLst>
                <a:gd name="T0" fmla="*/ 0 w 7"/>
                <a:gd name="T1" fmla="*/ 0 h 56"/>
                <a:gd name="T2" fmla="*/ 7 w 7"/>
                <a:gd name="T3" fmla="*/ 0 h 56"/>
                <a:gd name="T4" fmla="*/ 7 w 7"/>
                <a:gd name="T5" fmla="*/ 56 h 56"/>
                <a:gd name="T6" fmla="*/ 0 w 7"/>
                <a:gd name="T7" fmla="*/ 56 h 56"/>
                <a:gd name="T8" fmla="*/ 0 w 7"/>
                <a:gd name="T9" fmla="*/ 0 h 56"/>
                <a:gd name="T10" fmla="*/ 0 w 7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6">
                  <a:moveTo>
                    <a:pt x="0" y="0"/>
                  </a:moveTo>
                  <a:lnTo>
                    <a:pt x="7" y="0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20" name="Freeform 27">
              <a:extLst>
                <a:ext uri="{FF2B5EF4-FFF2-40B4-BE49-F238E27FC236}">
                  <a16:creationId xmlns:a16="http://schemas.microsoft.com/office/drawing/2014/main" id="{A5891F7D-640C-D748-BD99-EEE83167A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3572574"/>
              <a:ext cx="10367" cy="88860"/>
            </a:xfrm>
            <a:custGeom>
              <a:avLst/>
              <a:gdLst>
                <a:gd name="T0" fmla="*/ 0 w 7"/>
                <a:gd name="T1" fmla="*/ 0 h 60"/>
                <a:gd name="T2" fmla="*/ 7 w 7"/>
                <a:gd name="T3" fmla="*/ 0 h 60"/>
                <a:gd name="T4" fmla="*/ 7 w 7"/>
                <a:gd name="T5" fmla="*/ 60 h 60"/>
                <a:gd name="T6" fmla="*/ 0 w 7"/>
                <a:gd name="T7" fmla="*/ 60 h 60"/>
                <a:gd name="T8" fmla="*/ 0 w 7"/>
                <a:gd name="T9" fmla="*/ 0 h 60"/>
                <a:gd name="T10" fmla="*/ 0 w 7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0">
                  <a:moveTo>
                    <a:pt x="0" y="0"/>
                  </a:moveTo>
                  <a:lnTo>
                    <a:pt x="7" y="0"/>
                  </a:lnTo>
                  <a:lnTo>
                    <a:pt x="7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21" name="Freeform 28">
              <a:extLst>
                <a:ext uri="{FF2B5EF4-FFF2-40B4-BE49-F238E27FC236}">
                  <a16:creationId xmlns:a16="http://schemas.microsoft.com/office/drawing/2014/main" id="{BB3E414E-2D9F-55BD-EBAB-DDB0BD96C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3791762"/>
              <a:ext cx="10367" cy="87379"/>
            </a:xfrm>
            <a:custGeom>
              <a:avLst/>
              <a:gdLst>
                <a:gd name="T0" fmla="*/ 0 w 7"/>
                <a:gd name="T1" fmla="*/ 0 h 59"/>
                <a:gd name="T2" fmla="*/ 7 w 7"/>
                <a:gd name="T3" fmla="*/ 0 h 59"/>
                <a:gd name="T4" fmla="*/ 7 w 7"/>
                <a:gd name="T5" fmla="*/ 59 h 59"/>
                <a:gd name="T6" fmla="*/ 0 w 7"/>
                <a:gd name="T7" fmla="*/ 59 h 59"/>
                <a:gd name="T8" fmla="*/ 0 w 7"/>
                <a:gd name="T9" fmla="*/ 0 h 59"/>
                <a:gd name="T10" fmla="*/ 0 w 7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9">
                  <a:moveTo>
                    <a:pt x="0" y="0"/>
                  </a:moveTo>
                  <a:lnTo>
                    <a:pt x="7" y="0"/>
                  </a:lnTo>
                  <a:lnTo>
                    <a:pt x="7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22" name="Freeform 29">
              <a:extLst>
                <a:ext uri="{FF2B5EF4-FFF2-40B4-BE49-F238E27FC236}">
                  <a16:creationId xmlns:a16="http://schemas.microsoft.com/office/drawing/2014/main" id="{5F124317-97D3-099B-2411-369D1DB02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4009468"/>
              <a:ext cx="10367" cy="84417"/>
            </a:xfrm>
            <a:custGeom>
              <a:avLst/>
              <a:gdLst>
                <a:gd name="T0" fmla="*/ 0 w 7"/>
                <a:gd name="T1" fmla="*/ 0 h 57"/>
                <a:gd name="T2" fmla="*/ 7 w 7"/>
                <a:gd name="T3" fmla="*/ 0 h 57"/>
                <a:gd name="T4" fmla="*/ 7 w 7"/>
                <a:gd name="T5" fmla="*/ 57 h 57"/>
                <a:gd name="T6" fmla="*/ 0 w 7"/>
                <a:gd name="T7" fmla="*/ 57 h 57"/>
                <a:gd name="T8" fmla="*/ 0 w 7"/>
                <a:gd name="T9" fmla="*/ 0 h 57"/>
                <a:gd name="T10" fmla="*/ 0 w 7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7">
                  <a:moveTo>
                    <a:pt x="0" y="0"/>
                  </a:moveTo>
                  <a:lnTo>
                    <a:pt x="7" y="0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23" name="Freeform 30">
              <a:extLst>
                <a:ext uri="{FF2B5EF4-FFF2-40B4-BE49-F238E27FC236}">
                  <a16:creationId xmlns:a16="http://schemas.microsoft.com/office/drawing/2014/main" id="{FCB9FC19-278D-0AF0-808D-36816EEF4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4224213"/>
              <a:ext cx="10367" cy="87379"/>
            </a:xfrm>
            <a:custGeom>
              <a:avLst/>
              <a:gdLst>
                <a:gd name="T0" fmla="*/ 0 w 7"/>
                <a:gd name="T1" fmla="*/ 0 h 59"/>
                <a:gd name="T2" fmla="*/ 7 w 7"/>
                <a:gd name="T3" fmla="*/ 0 h 59"/>
                <a:gd name="T4" fmla="*/ 7 w 7"/>
                <a:gd name="T5" fmla="*/ 59 h 59"/>
                <a:gd name="T6" fmla="*/ 0 w 7"/>
                <a:gd name="T7" fmla="*/ 59 h 59"/>
                <a:gd name="T8" fmla="*/ 0 w 7"/>
                <a:gd name="T9" fmla="*/ 0 h 59"/>
                <a:gd name="T10" fmla="*/ 0 w 7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9">
                  <a:moveTo>
                    <a:pt x="0" y="0"/>
                  </a:moveTo>
                  <a:lnTo>
                    <a:pt x="7" y="0"/>
                  </a:lnTo>
                  <a:lnTo>
                    <a:pt x="7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24" name="Freeform 31">
              <a:extLst>
                <a:ext uri="{FF2B5EF4-FFF2-40B4-BE49-F238E27FC236}">
                  <a16:creationId xmlns:a16="http://schemas.microsoft.com/office/drawing/2014/main" id="{21682574-A98E-0D22-52AE-31D68EA8D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022" y="4441919"/>
              <a:ext cx="10367" cy="88860"/>
            </a:xfrm>
            <a:custGeom>
              <a:avLst/>
              <a:gdLst>
                <a:gd name="T0" fmla="*/ 0 w 7"/>
                <a:gd name="T1" fmla="*/ 0 h 60"/>
                <a:gd name="T2" fmla="*/ 7 w 7"/>
                <a:gd name="T3" fmla="*/ 0 h 60"/>
                <a:gd name="T4" fmla="*/ 7 w 7"/>
                <a:gd name="T5" fmla="*/ 60 h 60"/>
                <a:gd name="T6" fmla="*/ 0 w 7"/>
                <a:gd name="T7" fmla="*/ 60 h 60"/>
                <a:gd name="T8" fmla="*/ 0 w 7"/>
                <a:gd name="T9" fmla="*/ 0 h 60"/>
                <a:gd name="T10" fmla="*/ 0 w 7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0">
                  <a:moveTo>
                    <a:pt x="0" y="0"/>
                  </a:moveTo>
                  <a:lnTo>
                    <a:pt x="7" y="0"/>
                  </a:lnTo>
                  <a:lnTo>
                    <a:pt x="7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25" name="Line 32">
              <a:extLst>
                <a:ext uri="{FF2B5EF4-FFF2-40B4-BE49-F238E27FC236}">
                  <a16:creationId xmlns:a16="http://schemas.microsoft.com/office/drawing/2014/main" id="{B78D5796-CEB1-16DB-D61C-2B5768F1B4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2022" y="1713922"/>
              <a:ext cx="0" cy="2936818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26" name="Freeform 33">
              <a:extLst>
                <a:ext uri="{FF2B5EF4-FFF2-40B4-BE49-F238E27FC236}">
                  <a16:creationId xmlns:a16="http://schemas.microsoft.com/office/drawing/2014/main" id="{20E2C6BE-6AEB-586C-601E-D81040408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595" y="1833883"/>
              <a:ext cx="278428" cy="88860"/>
            </a:xfrm>
            <a:custGeom>
              <a:avLst/>
              <a:gdLst>
                <a:gd name="T0" fmla="*/ 0 w 188"/>
                <a:gd name="T1" fmla="*/ 0 h 60"/>
                <a:gd name="T2" fmla="*/ 188 w 188"/>
                <a:gd name="T3" fmla="*/ 0 h 60"/>
                <a:gd name="T4" fmla="*/ 188 w 188"/>
                <a:gd name="T5" fmla="*/ 60 h 60"/>
                <a:gd name="T6" fmla="*/ 0 w 188"/>
                <a:gd name="T7" fmla="*/ 60 h 60"/>
                <a:gd name="T8" fmla="*/ 0 w 188"/>
                <a:gd name="T9" fmla="*/ 0 h 60"/>
                <a:gd name="T10" fmla="*/ 0 w 18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60">
                  <a:moveTo>
                    <a:pt x="0" y="0"/>
                  </a:moveTo>
                  <a:lnTo>
                    <a:pt x="188" y="0"/>
                  </a:lnTo>
                  <a:lnTo>
                    <a:pt x="188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27" name="Freeform 34">
              <a:extLst>
                <a:ext uri="{FF2B5EF4-FFF2-40B4-BE49-F238E27FC236}">
                  <a16:creationId xmlns:a16="http://schemas.microsoft.com/office/drawing/2014/main" id="{274491D1-37F1-3CB8-04F5-E168F5F73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077" y="2053071"/>
              <a:ext cx="393945" cy="87379"/>
            </a:xfrm>
            <a:custGeom>
              <a:avLst/>
              <a:gdLst>
                <a:gd name="T0" fmla="*/ 0 w 266"/>
                <a:gd name="T1" fmla="*/ 0 h 59"/>
                <a:gd name="T2" fmla="*/ 266 w 266"/>
                <a:gd name="T3" fmla="*/ 0 h 59"/>
                <a:gd name="T4" fmla="*/ 266 w 266"/>
                <a:gd name="T5" fmla="*/ 59 h 59"/>
                <a:gd name="T6" fmla="*/ 0 w 266"/>
                <a:gd name="T7" fmla="*/ 59 h 59"/>
                <a:gd name="T8" fmla="*/ 0 w 266"/>
                <a:gd name="T9" fmla="*/ 0 h 59"/>
                <a:gd name="T10" fmla="*/ 0 w 266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59">
                  <a:moveTo>
                    <a:pt x="0" y="0"/>
                  </a:moveTo>
                  <a:lnTo>
                    <a:pt x="266" y="0"/>
                  </a:lnTo>
                  <a:lnTo>
                    <a:pt x="266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28" name="Freeform 35">
              <a:extLst>
                <a:ext uri="{FF2B5EF4-FFF2-40B4-BE49-F238E27FC236}">
                  <a16:creationId xmlns:a16="http://schemas.microsoft.com/office/drawing/2014/main" id="{1C029773-2A10-57CA-4DAC-70E30B09C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708" y="2270777"/>
              <a:ext cx="170315" cy="88860"/>
            </a:xfrm>
            <a:custGeom>
              <a:avLst/>
              <a:gdLst>
                <a:gd name="T0" fmla="*/ 0 w 115"/>
                <a:gd name="T1" fmla="*/ 0 h 60"/>
                <a:gd name="T2" fmla="*/ 115 w 115"/>
                <a:gd name="T3" fmla="*/ 0 h 60"/>
                <a:gd name="T4" fmla="*/ 115 w 115"/>
                <a:gd name="T5" fmla="*/ 60 h 60"/>
                <a:gd name="T6" fmla="*/ 0 w 115"/>
                <a:gd name="T7" fmla="*/ 60 h 60"/>
                <a:gd name="T8" fmla="*/ 0 w 115"/>
                <a:gd name="T9" fmla="*/ 0 h 60"/>
                <a:gd name="T10" fmla="*/ 0 w 115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60">
                  <a:moveTo>
                    <a:pt x="0" y="0"/>
                  </a:moveTo>
                  <a:lnTo>
                    <a:pt x="115" y="0"/>
                  </a:lnTo>
                  <a:lnTo>
                    <a:pt x="115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29" name="Freeform 36">
              <a:extLst>
                <a:ext uri="{FF2B5EF4-FFF2-40B4-BE49-F238E27FC236}">
                  <a16:creationId xmlns:a16="http://schemas.microsoft.com/office/drawing/2014/main" id="{899EAA72-F386-3DFC-CE83-B021EA407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153" y="2489965"/>
              <a:ext cx="1646869" cy="82936"/>
            </a:xfrm>
            <a:custGeom>
              <a:avLst/>
              <a:gdLst>
                <a:gd name="T0" fmla="*/ 0 w 1112"/>
                <a:gd name="T1" fmla="*/ 0 h 56"/>
                <a:gd name="T2" fmla="*/ 1112 w 1112"/>
                <a:gd name="T3" fmla="*/ 0 h 56"/>
                <a:gd name="T4" fmla="*/ 1112 w 1112"/>
                <a:gd name="T5" fmla="*/ 56 h 56"/>
                <a:gd name="T6" fmla="*/ 0 w 1112"/>
                <a:gd name="T7" fmla="*/ 56 h 56"/>
                <a:gd name="T8" fmla="*/ 0 w 1112"/>
                <a:gd name="T9" fmla="*/ 0 h 56"/>
                <a:gd name="T10" fmla="*/ 0 w 1112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2" h="56">
                  <a:moveTo>
                    <a:pt x="0" y="0"/>
                  </a:moveTo>
                  <a:lnTo>
                    <a:pt x="1112" y="0"/>
                  </a:lnTo>
                  <a:lnTo>
                    <a:pt x="1112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30" name="Freeform 37">
              <a:extLst>
                <a:ext uri="{FF2B5EF4-FFF2-40B4-BE49-F238E27FC236}">
                  <a16:creationId xmlns:a16="http://schemas.microsoft.com/office/drawing/2014/main" id="{723C1051-8767-92D4-E434-8378EC9BC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472" y="2703228"/>
              <a:ext cx="1827551" cy="88860"/>
            </a:xfrm>
            <a:custGeom>
              <a:avLst/>
              <a:gdLst>
                <a:gd name="T0" fmla="*/ 0 w 1234"/>
                <a:gd name="T1" fmla="*/ 0 h 60"/>
                <a:gd name="T2" fmla="*/ 1234 w 1234"/>
                <a:gd name="T3" fmla="*/ 0 h 60"/>
                <a:gd name="T4" fmla="*/ 1234 w 1234"/>
                <a:gd name="T5" fmla="*/ 60 h 60"/>
                <a:gd name="T6" fmla="*/ 0 w 1234"/>
                <a:gd name="T7" fmla="*/ 60 h 60"/>
                <a:gd name="T8" fmla="*/ 0 w 1234"/>
                <a:gd name="T9" fmla="*/ 0 h 60"/>
                <a:gd name="T10" fmla="*/ 0 w 123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4" h="60">
                  <a:moveTo>
                    <a:pt x="0" y="0"/>
                  </a:moveTo>
                  <a:lnTo>
                    <a:pt x="1234" y="0"/>
                  </a:lnTo>
                  <a:lnTo>
                    <a:pt x="1234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31" name="Freeform 38">
              <a:extLst>
                <a:ext uri="{FF2B5EF4-FFF2-40B4-BE49-F238E27FC236}">
                  <a16:creationId xmlns:a16="http://schemas.microsoft.com/office/drawing/2014/main" id="{5E2223F7-0661-A8A7-A32A-6E1AE74DB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6151" y="2922416"/>
              <a:ext cx="165872" cy="87379"/>
            </a:xfrm>
            <a:custGeom>
              <a:avLst/>
              <a:gdLst>
                <a:gd name="T0" fmla="*/ 0 w 112"/>
                <a:gd name="T1" fmla="*/ 0 h 59"/>
                <a:gd name="T2" fmla="*/ 112 w 112"/>
                <a:gd name="T3" fmla="*/ 0 h 59"/>
                <a:gd name="T4" fmla="*/ 112 w 112"/>
                <a:gd name="T5" fmla="*/ 59 h 59"/>
                <a:gd name="T6" fmla="*/ 0 w 112"/>
                <a:gd name="T7" fmla="*/ 59 h 59"/>
                <a:gd name="T8" fmla="*/ 0 w 112"/>
                <a:gd name="T9" fmla="*/ 0 h 59"/>
                <a:gd name="T10" fmla="*/ 0 w 112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59">
                  <a:moveTo>
                    <a:pt x="0" y="0"/>
                  </a:moveTo>
                  <a:lnTo>
                    <a:pt x="112" y="0"/>
                  </a:lnTo>
                  <a:lnTo>
                    <a:pt x="112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32" name="Freeform 39">
              <a:extLst>
                <a:ext uri="{FF2B5EF4-FFF2-40B4-BE49-F238E27FC236}">
                  <a16:creationId xmlns:a16="http://schemas.microsoft.com/office/drawing/2014/main" id="{433DB089-3349-B606-A1B2-75398792F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8012" y="3140123"/>
              <a:ext cx="194011" cy="84417"/>
            </a:xfrm>
            <a:custGeom>
              <a:avLst/>
              <a:gdLst>
                <a:gd name="T0" fmla="*/ 0 w 131"/>
                <a:gd name="T1" fmla="*/ 0 h 57"/>
                <a:gd name="T2" fmla="*/ 131 w 131"/>
                <a:gd name="T3" fmla="*/ 0 h 57"/>
                <a:gd name="T4" fmla="*/ 131 w 131"/>
                <a:gd name="T5" fmla="*/ 57 h 57"/>
                <a:gd name="T6" fmla="*/ 0 w 131"/>
                <a:gd name="T7" fmla="*/ 57 h 57"/>
                <a:gd name="T8" fmla="*/ 0 w 131"/>
                <a:gd name="T9" fmla="*/ 0 h 57"/>
                <a:gd name="T10" fmla="*/ 0 w 13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7">
                  <a:moveTo>
                    <a:pt x="0" y="0"/>
                  </a:moveTo>
                  <a:lnTo>
                    <a:pt x="131" y="0"/>
                  </a:lnTo>
                  <a:lnTo>
                    <a:pt x="131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33" name="Freeform 40">
              <a:extLst>
                <a:ext uri="{FF2B5EF4-FFF2-40B4-BE49-F238E27FC236}">
                  <a16:creationId xmlns:a16="http://schemas.microsoft.com/office/drawing/2014/main" id="{B537104D-1B3D-70AB-2DB8-DB3EF16ED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794" y="3359311"/>
              <a:ext cx="1112230" cy="82936"/>
            </a:xfrm>
            <a:custGeom>
              <a:avLst/>
              <a:gdLst>
                <a:gd name="T0" fmla="*/ 0 w 751"/>
                <a:gd name="T1" fmla="*/ 0 h 56"/>
                <a:gd name="T2" fmla="*/ 751 w 751"/>
                <a:gd name="T3" fmla="*/ 0 h 56"/>
                <a:gd name="T4" fmla="*/ 751 w 751"/>
                <a:gd name="T5" fmla="*/ 56 h 56"/>
                <a:gd name="T6" fmla="*/ 0 w 751"/>
                <a:gd name="T7" fmla="*/ 56 h 56"/>
                <a:gd name="T8" fmla="*/ 0 w 751"/>
                <a:gd name="T9" fmla="*/ 0 h 56"/>
                <a:gd name="T10" fmla="*/ 0 w 751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1" h="56">
                  <a:moveTo>
                    <a:pt x="0" y="0"/>
                  </a:moveTo>
                  <a:lnTo>
                    <a:pt x="751" y="0"/>
                  </a:lnTo>
                  <a:lnTo>
                    <a:pt x="751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34" name="Freeform 41">
              <a:extLst>
                <a:ext uri="{FF2B5EF4-FFF2-40B4-BE49-F238E27FC236}">
                  <a16:creationId xmlns:a16="http://schemas.microsoft.com/office/drawing/2014/main" id="{3E69EE81-2084-EB13-B7EB-38EB523F5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708" y="3572574"/>
              <a:ext cx="170315" cy="88860"/>
            </a:xfrm>
            <a:custGeom>
              <a:avLst/>
              <a:gdLst>
                <a:gd name="T0" fmla="*/ 0 w 115"/>
                <a:gd name="T1" fmla="*/ 0 h 60"/>
                <a:gd name="T2" fmla="*/ 115 w 115"/>
                <a:gd name="T3" fmla="*/ 0 h 60"/>
                <a:gd name="T4" fmla="*/ 115 w 115"/>
                <a:gd name="T5" fmla="*/ 60 h 60"/>
                <a:gd name="T6" fmla="*/ 0 w 115"/>
                <a:gd name="T7" fmla="*/ 60 h 60"/>
                <a:gd name="T8" fmla="*/ 0 w 115"/>
                <a:gd name="T9" fmla="*/ 0 h 60"/>
                <a:gd name="T10" fmla="*/ 0 w 115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60">
                  <a:moveTo>
                    <a:pt x="0" y="0"/>
                  </a:moveTo>
                  <a:lnTo>
                    <a:pt x="115" y="0"/>
                  </a:lnTo>
                  <a:lnTo>
                    <a:pt x="115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35" name="Freeform 42">
              <a:extLst>
                <a:ext uri="{FF2B5EF4-FFF2-40B4-BE49-F238E27FC236}">
                  <a16:creationId xmlns:a16="http://schemas.microsoft.com/office/drawing/2014/main" id="{DCC7262C-4047-AB31-BDFE-2EEC09D64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708" y="3791762"/>
              <a:ext cx="170315" cy="87379"/>
            </a:xfrm>
            <a:custGeom>
              <a:avLst/>
              <a:gdLst>
                <a:gd name="T0" fmla="*/ 0 w 115"/>
                <a:gd name="T1" fmla="*/ 0 h 59"/>
                <a:gd name="T2" fmla="*/ 115 w 115"/>
                <a:gd name="T3" fmla="*/ 0 h 59"/>
                <a:gd name="T4" fmla="*/ 115 w 115"/>
                <a:gd name="T5" fmla="*/ 59 h 59"/>
                <a:gd name="T6" fmla="*/ 0 w 115"/>
                <a:gd name="T7" fmla="*/ 59 h 59"/>
                <a:gd name="T8" fmla="*/ 0 w 115"/>
                <a:gd name="T9" fmla="*/ 0 h 59"/>
                <a:gd name="T10" fmla="*/ 0 w 115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59">
                  <a:moveTo>
                    <a:pt x="0" y="0"/>
                  </a:moveTo>
                  <a:lnTo>
                    <a:pt x="115" y="0"/>
                  </a:lnTo>
                  <a:lnTo>
                    <a:pt x="115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36" name="Freeform 43">
              <a:extLst>
                <a:ext uri="{FF2B5EF4-FFF2-40B4-BE49-F238E27FC236}">
                  <a16:creationId xmlns:a16="http://schemas.microsoft.com/office/drawing/2014/main" id="{E025C9E3-1A6D-0603-C808-06908A405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032" y="4009468"/>
              <a:ext cx="935990" cy="84417"/>
            </a:xfrm>
            <a:custGeom>
              <a:avLst/>
              <a:gdLst>
                <a:gd name="T0" fmla="*/ 0 w 632"/>
                <a:gd name="T1" fmla="*/ 0 h 57"/>
                <a:gd name="T2" fmla="*/ 632 w 632"/>
                <a:gd name="T3" fmla="*/ 0 h 57"/>
                <a:gd name="T4" fmla="*/ 632 w 632"/>
                <a:gd name="T5" fmla="*/ 57 h 57"/>
                <a:gd name="T6" fmla="*/ 0 w 632"/>
                <a:gd name="T7" fmla="*/ 57 h 57"/>
                <a:gd name="T8" fmla="*/ 0 w 632"/>
                <a:gd name="T9" fmla="*/ 0 h 57"/>
                <a:gd name="T10" fmla="*/ 0 w 632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2" h="57">
                  <a:moveTo>
                    <a:pt x="0" y="0"/>
                  </a:moveTo>
                  <a:lnTo>
                    <a:pt x="632" y="0"/>
                  </a:lnTo>
                  <a:lnTo>
                    <a:pt x="632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37" name="Freeform 44">
              <a:extLst>
                <a:ext uri="{FF2B5EF4-FFF2-40B4-BE49-F238E27FC236}">
                  <a16:creationId xmlns:a16="http://schemas.microsoft.com/office/drawing/2014/main" id="{607F1313-AFD7-240C-361E-75D3ACBC7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530" y="4224213"/>
              <a:ext cx="78493" cy="87379"/>
            </a:xfrm>
            <a:custGeom>
              <a:avLst/>
              <a:gdLst>
                <a:gd name="T0" fmla="*/ 0 w 53"/>
                <a:gd name="T1" fmla="*/ 0 h 59"/>
                <a:gd name="T2" fmla="*/ 53 w 53"/>
                <a:gd name="T3" fmla="*/ 0 h 59"/>
                <a:gd name="T4" fmla="*/ 53 w 53"/>
                <a:gd name="T5" fmla="*/ 59 h 59"/>
                <a:gd name="T6" fmla="*/ 0 w 53"/>
                <a:gd name="T7" fmla="*/ 59 h 59"/>
                <a:gd name="T8" fmla="*/ 0 w 53"/>
                <a:gd name="T9" fmla="*/ 0 h 59"/>
                <a:gd name="T10" fmla="*/ 0 w 53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9">
                  <a:moveTo>
                    <a:pt x="0" y="0"/>
                  </a:moveTo>
                  <a:lnTo>
                    <a:pt x="53" y="0"/>
                  </a:lnTo>
                  <a:lnTo>
                    <a:pt x="53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38" name="Freeform 45">
              <a:extLst>
                <a:ext uri="{FF2B5EF4-FFF2-40B4-BE49-F238E27FC236}">
                  <a16:creationId xmlns:a16="http://schemas.microsoft.com/office/drawing/2014/main" id="{414F17D7-FAF4-C0EE-FC61-8CE1C7F0B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81" y="4441919"/>
              <a:ext cx="417641" cy="88860"/>
            </a:xfrm>
            <a:custGeom>
              <a:avLst/>
              <a:gdLst>
                <a:gd name="T0" fmla="*/ 0 w 282"/>
                <a:gd name="T1" fmla="*/ 0 h 60"/>
                <a:gd name="T2" fmla="*/ 282 w 282"/>
                <a:gd name="T3" fmla="*/ 0 h 60"/>
                <a:gd name="T4" fmla="*/ 282 w 282"/>
                <a:gd name="T5" fmla="*/ 60 h 60"/>
                <a:gd name="T6" fmla="*/ 0 w 282"/>
                <a:gd name="T7" fmla="*/ 60 h 60"/>
                <a:gd name="T8" fmla="*/ 0 w 282"/>
                <a:gd name="T9" fmla="*/ 0 h 60"/>
                <a:gd name="T10" fmla="*/ 0 w 282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282" y="0"/>
                  </a:lnTo>
                  <a:lnTo>
                    <a:pt x="282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39" name="Line 46">
              <a:extLst>
                <a:ext uri="{FF2B5EF4-FFF2-40B4-BE49-F238E27FC236}">
                  <a16:creationId xmlns:a16="http://schemas.microsoft.com/office/drawing/2014/main" id="{55B6789B-EC54-1295-E8BA-3A58CB643B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2022" y="1713922"/>
              <a:ext cx="0" cy="2936818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40" name="Freeform 47">
              <a:extLst>
                <a:ext uri="{FF2B5EF4-FFF2-40B4-BE49-F238E27FC236}">
                  <a16:creationId xmlns:a16="http://schemas.microsoft.com/office/drawing/2014/main" id="{413425DC-85B3-6DE5-ED31-0BAE54CBA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0778" y="2061957"/>
              <a:ext cx="45911" cy="60721"/>
            </a:xfrm>
            <a:custGeom>
              <a:avLst/>
              <a:gdLst>
                <a:gd name="T0" fmla="*/ 0 w 31"/>
                <a:gd name="T1" fmla="*/ 0 h 41"/>
                <a:gd name="T2" fmla="*/ 31 w 31"/>
                <a:gd name="T3" fmla="*/ 0 h 41"/>
                <a:gd name="T4" fmla="*/ 31 w 31"/>
                <a:gd name="T5" fmla="*/ 41 h 41"/>
                <a:gd name="T6" fmla="*/ 0 w 31"/>
                <a:gd name="T7" fmla="*/ 41 h 41"/>
                <a:gd name="T8" fmla="*/ 0 w 31"/>
                <a:gd name="T9" fmla="*/ 0 h 41"/>
                <a:gd name="T10" fmla="*/ 0 w 31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1">
                  <a:moveTo>
                    <a:pt x="0" y="0"/>
                  </a:moveTo>
                  <a:lnTo>
                    <a:pt x="31" y="0"/>
                  </a:lnTo>
                  <a:lnTo>
                    <a:pt x="31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41" name="Freeform 48">
              <a:extLst>
                <a:ext uri="{FF2B5EF4-FFF2-40B4-BE49-F238E27FC236}">
                  <a16:creationId xmlns:a16="http://schemas.microsoft.com/office/drawing/2014/main" id="{AFE696CE-C074-7DB7-EB13-0D5EF6FD4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271" y="2276701"/>
              <a:ext cx="51835" cy="63683"/>
            </a:xfrm>
            <a:custGeom>
              <a:avLst/>
              <a:gdLst>
                <a:gd name="T0" fmla="*/ 0 w 35"/>
                <a:gd name="T1" fmla="*/ 0 h 43"/>
                <a:gd name="T2" fmla="*/ 35 w 35"/>
                <a:gd name="T3" fmla="*/ 0 h 43"/>
                <a:gd name="T4" fmla="*/ 35 w 35"/>
                <a:gd name="T5" fmla="*/ 43 h 43"/>
                <a:gd name="T6" fmla="*/ 0 w 35"/>
                <a:gd name="T7" fmla="*/ 43 h 43"/>
                <a:gd name="T8" fmla="*/ 0 w 35"/>
                <a:gd name="T9" fmla="*/ 0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lnTo>
                    <a:pt x="35" y="0"/>
                  </a:lnTo>
                  <a:lnTo>
                    <a:pt x="3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42" name="Freeform 49">
              <a:extLst>
                <a:ext uri="{FF2B5EF4-FFF2-40B4-BE49-F238E27FC236}">
                  <a16:creationId xmlns:a16="http://schemas.microsoft.com/office/drawing/2014/main" id="{A11027B5-F07E-11BD-D392-344D4C971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564" y="2494408"/>
              <a:ext cx="45911" cy="65164"/>
            </a:xfrm>
            <a:custGeom>
              <a:avLst/>
              <a:gdLst>
                <a:gd name="T0" fmla="*/ 0 w 31"/>
                <a:gd name="T1" fmla="*/ 0 h 44"/>
                <a:gd name="T2" fmla="*/ 31 w 31"/>
                <a:gd name="T3" fmla="*/ 0 h 44"/>
                <a:gd name="T4" fmla="*/ 31 w 31"/>
                <a:gd name="T5" fmla="*/ 44 h 44"/>
                <a:gd name="T6" fmla="*/ 0 w 31"/>
                <a:gd name="T7" fmla="*/ 44 h 44"/>
                <a:gd name="T8" fmla="*/ 0 w 31"/>
                <a:gd name="T9" fmla="*/ 0 h 44"/>
                <a:gd name="T10" fmla="*/ 0 w 31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4">
                  <a:moveTo>
                    <a:pt x="0" y="0"/>
                  </a:moveTo>
                  <a:lnTo>
                    <a:pt x="31" y="0"/>
                  </a:lnTo>
                  <a:lnTo>
                    <a:pt x="31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43" name="Freeform 50">
              <a:extLst>
                <a:ext uri="{FF2B5EF4-FFF2-40B4-BE49-F238E27FC236}">
                  <a16:creationId xmlns:a16="http://schemas.microsoft.com/office/drawing/2014/main" id="{5B802A13-2190-20FB-A61D-629652BDD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261" y="2931302"/>
              <a:ext cx="47392" cy="60721"/>
            </a:xfrm>
            <a:custGeom>
              <a:avLst/>
              <a:gdLst>
                <a:gd name="T0" fmla="*/ 0 w 32"/>
                <a:gd name="T1" fmla="*/ 0 h 41"/>
                <a:gd name="T2" fmla="*/ 32 w 32"/>
                <a:gd name="T3" fmla="*/ 0 h 41"/>
                <a:gd name="T4" fmla="*/ 32 w 32"/>
                <a:gd name="T5" fmla="*/ 41 h 41"/>
                <a:gd name="T6" fmla="*/ 0 w 32"/>
                <a:gd name="T7" fmla="*/ 41 h 41"/>
                <a:gd name="T8" fmla="*/ 0 w 32"/>
                <a:gd name="T9" fmla="*/ 0 h 41"/>
                <a:gd name="T10" fmla="*/ 0 w 3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1">
                  <a:moveTo>
                    <a:pt x="0" y="0"/>
                  </a:moveTo>
                  <a:lnTo>
                    <a:pt x="32" y="0"/>
                  </a:lnTo>
                  <a:lnTo>
                    <a:pt x="32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44" name="Freeform 51">
              <a:extLst>
                <a:ext uri="{FF2B5EF4-FFF2-40B4-BE49-F238E27FC236}">
                  <a16:creationId xmlns:a16="http://schemas.microsoft.com/office/drawing/2014/main" id="{3C842BA5-AA0A-F84E-9587-EB47B9296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882" y="3582941"/>
              <a:ext cx="45911" cy="59240"/>
            </a:xfrm>
            <a:custGeom>
              <a:avLst/>
              <a:gdLst>
                <a:gd name="T0" fmla="*/ 0 w 31"/>
                <a:gd name="T1" fmla="*/ 0 h 40"/>
                <a:gd name="T2" fmla="*/ 31 w 31"/>
                <a:gd name="T3" fmla="*/ 0 h 40"/>
                <a:gd name="T4" fmla="*/ 31 w 31"/>
                <a:gd name="T5" fmla="*/ 40 h 40"/>
                <a:gd name="T6" fmla="*/ 0 w 31"/>
                <a:gd name="T7" fmla="*/ 40 h 40"/>
                <a:gd name="T8" fmla="*/ 0 w 31"/>
                <a:gd name="T9" fmla="*/ 0 h 40"/>
                <a:gd name="T10" fmla="*/ 0 w 31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0">
                  <a:moveTo>
                    <a:pt x="0" y="0"/>
                  </a:moveTo>
                  <a:lnTo>
                    <a:pt x="31" y="0"/>
                  </a:lnTo>
                  <a:lnTo>
                    <a:pt x="31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45" name="Freeform 52">
              <a:extLst>
                <a:ext uri="{FF2B5EF4-FFF2-40B4-BE49-F238E27FC236}">
                  <a16:creationId xmlns:a16="http://schemas.microsoft.com/office/drawing/2014/main" id="{406F8D6C-0CB6-4B13-1BF6-7BE873F47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554" y="4233099"/>
              <a:ext cx="45911" cy="60721"/>
            </a:xfrm>
            <a:custGeom>
              <a:avLst/>
              <a:gdLst>
                <a:gd name="T0" fmla="*/ 0 w 31"/>
                <a:gd name="T1" fmla="*/ 0 h 41"/>
                <a:gd name="T2" fmla="*/ 31 w 31"/>
                <a:gd name="T3" fmla="*/ 0 h 41"/>
                <a:gd name="T4" fmla="*/ 31 w 31"/>
                <a:gd name="T5" fmla="*/ 41 h 41"/>
                <a:gd name="T6" fmla="*/ 0 w 31"/>
                <a:gd name="T7" fmla="*/ 41 h 41"/>
                <a:gd name="T8" fmla="*/ 0 w 31"/>
                <a:gd name="T9" fmla="*/ 0 h 41"/>
                <a:gd name="T10" fmla="*/ 0 w 31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1">
                  <a:moveTo>
                    <a:pt x="0" y="0"/>
                  </a:moveTo>
                  <a:lnTo>
                    <a:pt x="31" y="0"/>
                  </a:lnTo>
                  <a:lnTo>
                    <a:pt x="31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46" name="Freeform 53">
              <a:extLst>
                <a:ext uri="{FF2B5EF4-FFF2-40B4-BE49-F238E27FC236}">
                  <a16:creationId xmlns:a16="http://schemas.microsoft.com/office/drawing/2014/main" id="{04F7FA36-6632-3C51-8F3B-832336900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703" y="3140123"/>
              <a:ext cx="65164" cy="84417"/>
            </a:xfrm>
            <a:custGeom>
              <a:avLst/>
              <a:gdLst>
                <a:gd name="T0" fmla="*/ 14 w 14"/>
                <a:gd name="T1" fmla="*/ 9 h 18"/>
                <a:gd name="T2" fmla="*/ 10 w 14"/>
                <a:gd name="T3" fmla="*/ 1 h 18"/>
                <a:gd name="T4" fmla="*/ 3 w 14"/>
                <a:gd name="T5" fmla="*/ 1 h 18"/>
                <a:gd name="T6" fmla="*/ 0 w 14"/>
                <a:gd name="T7" fmla="*/ 9 h 18"/>
                <a:gd name="T8" fmla="*/ 3 w 14"/>
                <a:gd name="T9" fmla="*/ 17 h 18"/>
                <a:gd name="T10" fmla="*/ 10 w 14"/>
                <a:gd name="T11" fmla="*/ 17 h 18"/>
                <a:gd name="T12" fmla="*/ 14 w 14"/>
                <a:gd name="T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6"/>
                    <a:pt x="12" y="3"/>
                    <a:pt x="10" y="1"/>
                  </a:cubicBezTo>
                  <a:cubicBezTo>
                    <a:pt x="8" y="0"/>
                    <a:pt x="5" y="0"/>
                    <a:pt x="3" y="1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0" y="12"/>
                    <a:pt x="1" y="15"/>
                    <a:pt x="3" y="17"/>
                  </a:cubicBezTo>
                  <a:cubicBezTo>
                    <a:pt x="5" y="18"/>
                    <a:pt x="8" y="18"/>
                    <a:pt x="10" y="17"/>
                  </a:cubicBezTo>
                  <a:cubicBezTo>
                    <a:pt x="12" y="15"/>
                    <a:pt x="14" y="12"/>
                    <a:pt x="1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47" name="Freeform 54">
              <a:extLst>
                <a:ext uri="{FF2B5EF4-FFF2-40B4-BE49-F238E27FC236}">
                  <a16:creationId xmlns:a16="http://schemas.microsoft.com/office/drawing/2014/main" id="{C037700E-4860-4340-A646-D4E46F4EA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1067" y="3572574"/>
              <a:ext cx="65164" cy="88860"/>
            </a:xfrm>
            <a:custGeom>
              <a:avLst/>
              <a:gdLst>
                <a:gd name="T0" fmla="*/ 14 w 14"/>
                <a:gd name="T1" fmla="*/ 10 h 19"/>
                <a:gd name="T2" fmla="*/ 11 w 14"/>
                <a:gd name="T3" fmla="*/ 2 h 19"/>
                <a:gd name="T4" fmla="*/ 4 w 14"/>
                <a:gd name="T5" fmla="*/ 2 h 19"/>
                <a:gd name="T6" fmla="*/ 0 w 14"/>
                <a:gd name="T7" fmla="*/ 10 h 19"/>
                <a:gd name="T8" fmla="*/ 4 w 14"/>
                <a:gd name="T9" fmla="*/ 17 h 19"/>
                <a:gd name="T10" fmla="*/ 11 w 14"/>
                <a:gd name="T11" fmla="*/ 17 h 19"/>
                <a:gd name="T12" fmla="*/ 14 w 14"/>
                <a:gd name="T1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14" y="10"/>
                  </a:moveTo>
                  <a:cubicBezTo>
                    <a:pt x="14" y="6"/>
                    <a:pt x="13" y="3"/>
                    <a:pt x="11" y="2"/>
                  </a:cubicBezTo>
                  <a:cubicBezTo>
                    <a:pt x="9" y="0"/>
                    <a:pt x="6" y="0"/>
                    <a:pt x="4" y="2"/>
                  </a:cubicBezTo>
                  <a:cubicBezTo>
                    <a:pt x="2" y="3"/>
                    <a:pt x="0" y="6"/>
                    <a:pt x="0" y="10"/>
                  </a:cubicBezTo>
                  <a:cubicBezTo>
                    <a:pt x="0" y="13"/>
                    <a:pt x="2" y="16"/>
                    <a:pt x="4" y="17"/>
                  </a:cubicBezTo>
                  <a:cubicBezTo>
                    <a:pt x="6" y="19"/>
                    <a:pt x="9" y="19"/>
                    <a:pt x="11" y="17"/>
                  </a:cubicBezTo>
                  <a:cubicBezTo>
                    <a:pt x="13" y="16"/>
                    <a:pt x="14" y="13"/>
                    <a:pt x="14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48" name="Freeform 55">
              <a:extLst>
                <a:ext uri="{FF2B5EF4-FFF2-40B4-BE49-F238E27FC236}">
                  <a16:creationId xmlns:a16="http://schemas.microsoft.com/office/drawing/2014/main" id="{72853590-043E-1612-4810-B072F477B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818" y="3791762"/>
              <a:ext cx="69607" cy="87379"/>
            </a:xfrm>
            <a:custGeom>
              <a:avLst/>
              <a:gdLst>
                <a:gd name="T0" fmla="*/ 15 w 15"/>
                <a:gd name="T1" fmla="*/ 9 h 19"/>
                <a:gd name="T2" fmla="*/ 11 w 15"/>
                <a:gd name="T3" fmla="*/ 2 h 19"/>
                <a:gd name="T4" fmla="*/ 4 w 15"/>
                <a:gd name="T5" fmla="*/ 2 h 19"/>
                <a:gd name="T6" fmla="*/ 0 w 15"/>
                <a:gd name="T7" fmla="*/ 9 h 19"/>
                <a:gd name="T8" fmla="*/ 4 w 15"/>
                <a:gd name="T9" fmla="*/ 17 h 19"/>
                <a:gd name="T10" fmla="*/ 11 w 15"/>
                <a:gd name="T11" fmla="*/ 17 h 19"/>
                <a:gd name="T12" fmla="*/ 15 w 15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5" y="9"/>
                  </a:moveTo>
                  <a:cubicBezTo>
                    <a:pt x="15" y="6"/>
                    <a:pt x="13" y="3"/>
                    <a:pt x="11" y="2"/>
                  </a:cubicBezTo>
                  <a:cubicBezTo>
                    <a:pt x="9" y="0"/>
                    <a:pt x="6" y="0"/>
                    <a:pt x="4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13"/>
                    <a:pt x="2" y="15"/>
                    <a:pt x="4" y="17"/>
                  </a:cubicBezTo>
                  <a:cubicBezTo>
                    <a:pt x="6" y="19"/>
                    <a:pt x="9" y="19"/>
                    <a:pt x="11" y="17"/>
                  </a:cubicBezTo>
                  <a:cubicBezTo>
                    <a:pt x="13" y="15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49" name="Freeform 56">
              <a:extLst>
                <a:ext uri="{FF2B5EF4-FFF2-40B4-BE49-F238E27FC236}">
                  <a16:creationId xmlns:a16="http://schemas.microsoft.com/office/drawing/2014/main" id="{2088E3B8-DD5E-F439-0037-662B023B9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753" y="4009468"/>
              <a:ext cx="65164" cy="84417"/>
            </a:xfrm>
            <a:custGeom>
              <a:avLst/>
              <a:gdLst>
                <a:gd name="T0" fmla="*/ 14 w 14"/>
                <a:gd name="T1" fmla="*/ 9 h 18"/>
                <a:gd name="T2" fmla="*/ 11 w 14"/>
                <a:gd name="T3" fmla="*/ 1 h 18"/>
                <a:gd name="T4" fmla="*/ 4 w 14"/>
                <a:gd name="T5" fmla="*/ 1 h 18"/>
                <a:gd name="T6" fmla="*/ 0 w 14"/>
                <a:gd name="T7" fmla="*/ 9 h 18"/>
                <a:gd name="T8" fmla="*/ 4 w 14"/>
                <a:gd name="T9" fmla="*/ 17 h 18"/>
                <a:gd name="T10" fmla="*/ 11 w 14"/>
                <a:gd name="T11" fmla="*/ 17 h 18"/>
                <a:gd name="T12" fmla="*/ 14 w 14"/>
                <a:gd name="T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6"/>
                    <a:pt x="13" y="3"/>
                    <a:pt x="11" y="1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0" y="12"/>
                    <a:pt x="1" y="15"/>
                    <a:pt x="4" y="17"/>
                  </a:cubicBezTo>
                  <a:cubicBezTo>
                    <a:pt x="6" y="18"/>
                    <a:pt x="9" y="18"/>
                    <a:pt x="11" y="17"/>
                  </a:cubicBezTo>
                  <a:cubicBezTo>
                    <a:pt x="13" y="15"/>
                    <a:pt x="14" y="12"/>
                    <a:pt x="1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50" name="Freeform 57">
              <a:extLst>
                <a:ext uri="{FF2B5EF4-FFF2-40B4-BE49-F238E27FC236}">
                  <a16:creationId xmlns:a16="http://schemas.microsoft.com/office/drawing/2014/main" id="{28F4389A-F7E2-08FC-A64D-085638A62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6689" y="4224213"/>
              <a:ext cx="69607" cy="87379"/>
            </a:xfrm>
            <a:custGeom>
              <a:avLst/>
              <a:gdLst>
                <a:gd name="T0" fmla="*/ 15 w 15"/>
                <a:gd name="T1" fmla="*/ 10 h 19"/>
                <a:gd name="T2" fmla="*/ 11 w 15"/>
                <a:gd name="T3" fmla="*/ 2 h 19"/>
                <a:gd name="T4" fmla="*/ 4 w 15"/>
                <a:gd name="T5" fmla="*/ 2 h 19"/>
                <a:gd name="T6" fmla="*/ 0 w 15"/>
                <a:gd name="T7" fmla="*/ 10 h 19"/>
                <a:gd name="T8" fmla="*/ 4 w 15"/>
                <a:gd name="T9" fmla="*/ 18 h 19"/>
                <a:gd name="T10" fmla="*/ 11 w 15"/>
                <a:gd name="T11" fmla="*/ 18 h 19"/>
                <a:gd name="T12" fmla="*/ 15 w 15"/>
                <a:gd name="T1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5" y="10"/>
                  </a:moveTo>
                  <a:cubicBezTo>
                    <a:pt x="15" y="7"/>
                    <a:pt x="13" y="4"/>
                    <a:pt x="11" y="2"/>
                  </a:cubicBezTo>
                  <a:cubicBezTo>
                    <a:pt x="9" y="0"/>
                    <a:pt x="6" y="0"/>
                    <a:pt x="4" y="2"/>
                  </a:cubicBezTo>
                  <a:cubicBezTo>
                    <a:pt x="2" y="4"/>
                    <a:pt x="0" y="7"/>
                    <a:pt x="0" y="10"/>
                  </a:cubicBezTo>
                  <a:cubicBezTo>
                    <a:pt x="0" y="13"/>
                    <a:pt x="2" y="16"/>
                    <a:pt x="4" y="18"/>
                  </a:cubicBezTo>
                  <a:cubicBezTo>
                    <a:pt x="6" y="19"/>
                    <a:pt x="9" y="19"/>
                    <a:pt x="11" y="18"/>
                  </a:cubicBezTo>
                  <a:cubicBezTo>
                    <a:pt x="13" y="16"/>
                    <a:pt x="15" y="13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51" name="Freeform 58">
              <a:extLst>
                <a:ext uri="{FF2B5EF4-FFF2-40B4-BE49-F238E27FC236}">
                  <a16:creationId xmlns:a16="http://schemas.microsoft.com/office/drawing/2014/main" id="{B6C8001F-AFC2-5548-2C81-91C7F2D5A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0647" y="4441919"/>
              <a:ext cx="63683" cy="88860"/>
            </a:xfrm>
            <a:custGeom>
              <a:avLst/>
              <a:gdLst>
                <a:gd name="T0" fmla="*/ 14 w 14"/>
                <a:gd name="T1" fmla="*/ 10 h 19"/>
                <a:gd name="T2" fmla="*/ 11 w 14"/>
                <a:gd name="T3" fmla="*/ 2 h 19"/>
                <a:gd name="T4" fmla="*/ 4 w 14"/>
                <a:gd name="T5" fmla="*/ 2 h 19"/>
                <a:gd name="T6" fmla="*/ 0 w 14"/>
                <a:gd name="T7" fmla="*/ 10 h 19"/>
                <a:gd name="T8" fmla="*/ 4 w 14"/>
                <a:gd name="T9" fmla="*/ 17 h 19"/>
                <a:gd name="T10" fmla="*/ 11 w 14"/>
                <a:gd name="T11" fmla="*/ 17 h 19"/>
                <a:gd name="T12" fmla="*/ 14 w 14"/>
                <a:gd name="T1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14" y="10"/>
                  </a:moveTo>
                  <a:cubicBezTo>
                    <a:pt x="14" y="6"/>
                    <a:pt x="13" y="3"/>
                    <a:pt x="11" y="2"/>
                  </a:cubicBezTo>
                  <a:cubicBezTo>
                    <a:pt x="9" y="0"/>
                    <a:pt x="6" y="0"/>
                    <a:pt x="4" y="2"/>
                  </a:cubicBezTo>
                  <a:cubicBezTo>
                    <a:pt x="1" y="3"/>
                    <a:pt x="0" y="6"/>
                    <a:pt x="0" y="10"/>
                  </a:cubicBezTo>
                  <a:cubicBezTo>
                    <a:pt x="0" y="13"/>
                    <a:pt x="1" y="16"/>
                    <a:pt x="4" y="17"/>
                  </a:cubicBezTo>
                  <a:cubicBezTo>
                    <a:pt x="6" y="19"/>
                    <a:pt x="9" y="19"/>
                    <a:pt x="11" y="17"/>
                  </a:cubicBezTo>
                  <a:cubicBezTo>
                    <a:pt x="13" y="16"/>
                    <a:pt x="14" y="13"/>
                    <a:pt x="14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52" name="Freeform 59">
              <a:extLst>
                <a:ext uri="{FF2B5EF4-FFF2-40B4-BE49-F238E27FC236}">
                  <a16:creationId xmlns:a16="http://schemas.microsoft.com/office/drawing/2014/main" id="{D2881408-71BC-F860-6209-7D89BE90E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6505" y="1824997"/>
              <a:ext cx="82936" cy="106632"/>
            </a:xfrm>
            <a:custGeom>
              <a:avLst/>
              <a:gdLst>
                <a:gd name="T0" fmla="*/ 0 w 56"/>
                <a:gd name="T1" fmla="*/ 38 h 72"/>
                <a:gd name="T2" fmla="*/ 28 w 56"/>
                <a:gd name="T3" fmla="*/ 0 h 72"/>
                <a:gd name="T4" fmla="*/ 56 w 56"/>
                <a:gd name="T5" fmla="*/ 38 h 72"/>
                <a:gd name="T6" fmla="*/ 28 w 56"/>
                <a:gd name="T7" fmla="*/ 72 h 72"/>
                <a:gd name="T8" fmla="*/ 0 w 56"/>
                <a:gd name="T9" fmla="*/ 38 h 72"/>
                <a:gd name="T10" fmla="*/ 0 w 56"/>
                <a:gd name="T11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2">
                  <a:moveTo>
                    <a:pt x="0" y="38"/>
                  </a:moveTo>
                  <a:lnTo>
                    <a:pt x="28" y="0"/>
                  </a:lnTo>
                  <a:lnTo>
                    <a:pt x="56" y="38"/>
                  </a:lnTo>
                  <a:lnTo>
                    <a:pt x="28" y="72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53" name="Freeform 60">
              <a:extLst>
                <a:ext uri="{FF2B5EF4-FFF2-40B4-BE49-F238E27FC236}">
                  <a16:creationId xmlns:a16="http://schemas.microsoft.com/office/drawing/2014/main" id="{A735B829-B795-48E4-5628-672C723CC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784" y="2044185"/>
              <a:ext cx="88860" cy="106632"/>
            </a:xfrm>
            <a:custGeom>
              <a:avLst/>
              <a:gdLst>
                <a:gd name="T0" fmla="*/ 0 w 60"/>
                <a:gd name="T1" fmla="*/ 34 h 72"/>
                <a:gd name="T2" fmla="*/ 29 w 60"/>
                <a:gd name="T3" fmla="*/ 0 h 72"/>
                <a:gd name="T4" fmla="*/ 60 w 60"/>
                <a:gd name="T5" fmla="*/ 34 h 72"/>
                <a:gd name="T6" fmla="*/ 29 w 60"/>
                <a:gd name="T7" fmla="*/ 72 h 72"/>
                <a:gd name="T8" fmla="*/ 0 w 60"/>
                <a:gd name="T9" fmla="*/ 34 h 72"/>
                <a:gd name="T10" fmla="*/ 0 w 60"/>
                <a:gd name="T11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2">
                  <a:moveTo>
                    <a:pt x="0" y="34"/>
                  </a:moveTo>
                  <a:lnTo>
                    <a:pt x="29" y="0"/>
                  </a:lnTo>
                  <a:lnTo>
                    <a:pt x="60" y="34"/>
                  </a:lnTo>
                  <a:lnTo>
                    <a:pt x="29" y="7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54" name="Freeform 61">
              <a:extLst>
                <a:ext uri="{FF2B5EF4-FFF2-40B4-BE49-F238E27FC236}">
                  <a16:creationId xmlns:a16="http://schemas.microsoft.com/office/drawing/2014/main" id="{CD671EC5-8726-9B0E-6D14-BCB589979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086" y="2261891"/>
              <a:ext cx="88860" cy="106632"/>
            </a:xfrm>
            <a:custGeom>
              <a:avLst/>
              <a:gdLst>
                <a:gd name="T0" fmla="*/ 0 w 60"/>
                <a:gd name="T1" fmla="*/ 35 h 72"/>
                <a:gd name="T2" fmla="*/ 31 w 60"/>
                <a:gd name="T3" fmla="*/ 0 h 72"/>
                <a:gd name="T4" fmla="*/ 60 w 60"/>
                <a:gd name="T5" fmla="*/ 35 h 72"/>
                <a:gd name="T6" fmla="*/ 31 w 60"/>
                <a:gd name="T7" fmla="*/ 72 h 72"/>
                <a:gd name="T8" fmla="*/ 0 w 60"/>
                <a:gd name="T9" fmla="*/ 35 h 72"/>
                <a:gd name="T10" fmla="*/ 0 w 60"/>
                <a:gd name="T11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2">
                  <a:moveTo>
                    <a:pt x="0" y="35"/>
                  </a:moveTo>
                  <a:lnTo>
                    <a:pt x="31" y="0"/>
                  </a:lnTo>
                  <a:lnTo>
                    <a:pt x="60" y="35"/>
                  </a:lnTo>
                  <a:lnTo>
                    <a:pt x="31" y="72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55" name="Freeform 62">
              <a:extLst>
                <a:ext uri="{FF2B5EF4-FFF2-40B4-BE49-F238E27FC236}">
                  <a16:creationId xmlns:a16="http://schemas.microsoft.com/office/drawing/2014/main" id="{8725F7DD-0FF9-03AF-ECE7-2EC9B35FE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3685" y="2481079"/>
              <a:ext cx="82936" cy="102189"/>
            </a:xfrm>
            <a:custGeom>
              <a:avLst/>
              <a:gdLst>
                <a:gd name="T0" fmla="*/ 0 w 56"/>
                <a:gd name="T1" fmla="*/ 34 h 69"/>
                <a:gd name="T2" fmla="*/ 28 w 56"/>
                <a:gd name="T3" fmla="*/ 0 h 69"/>
                <a:gd name="T4" fmla="*/ 56 w 56"/>
                <a:gd name="T5" fmla="*/ 34 h 69"/>
                <a:gd name="T6" fmla="*/ 28 w 56"/>
                <a:gd name="T7" fmla="*/ 69 h 69"/>
                <a:gd name="T8" fmla="*/ 0 w 56"/>
                <a:gd name="T9" fmla="*/ 34 h 69"/>
                <a:gd name="T10" fmla="*/ 0 w 56"/>
                <a:gd name="T11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9">
                  <a:moveTo>
                    <a:pt x="0" y="34"/>
                  </a:moveTo>
                  <a:lnTo>
                    <a:pt x="28" y="0"/>
                  </a:lnTo>
                  <a:lnTo>
                    <a:pt x="56" y="34"/>
                  </a:lnTo>
                  <a:lnTo>
                    <a:pt x="28" y="69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56" name="Freeform 63">
              <a:extLst>
                <a:ext uri="{FF2B5EF4-FFF2-40B4-BE49-F238E27FC236}">
                  <a16:creationId xmlns:a16="http://schemas.microsoft.com/office/drawing/2014/main" id="{5DCB6E31-2A83-D529-23FB-D1215C1F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004" y="2694342"/>
              <a:ext cx="82936" cy="106632"/>
            </a:xfrm>
            <a:custGeom>
              <a:avLst/>
              <a:gdLst>
                <a:gd name="T0" fmla="*/ 0 w 56"/>
                <a:gd name="T1" fmla="*/ 38 h 72"/>
                <a:gd name="T2" fmla="*/ 28 w 56"/>
                <a:gd name="T3" fmla="*/ 0 h 72"/>
                <a:gd name="T4" fmla="*/ 56 w 56"/>
                <a:gd name="T5" fmla="*/ 38 h 72"/>
                <a:gd name="T6" fmla="*/ 28 w 56"/>
                <a:gd name="T7" fmla="*/ 72 h 72"/>
                <a:gd name="T8" fmla="*/ 0 w 56"/>
                <a:gd name="T9" fmla="*/ 38 h 72"/>
                <a:gd name="T10" fmla="*/ 0 w 56"/>
                <a:gd name="T11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2">
                  <a:moveTo>
                    <a:pt x="0" y="38"/>
                  </a:moveTo>
                  <a:lnTo>
                    <a:pt x="28" y="0"/>
                  </a:lnTo>
                  <a:lnTo>
                    <a:pt x="56" y="38"/>
                  </a:lnTo>
                  <a:lnTo>
                    <a:pt x="28" y="72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57" name="Freeform 64">
              <a:extLst>
                <a:ext uri="{FF2B5EF4-FFF2-40B4-BE49-F238E27FC236}">
                  <a16:creationId xmlns:a16="http://schemas.microsoft.com/office/drawing/2014/main" id="{C3E3C5E3-87E7-E427-3FD3-2F580BF0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202" y="2913530"/>
              <a:ext cx="84417" cy="106632"/>
            </a:xfrm>
            <a:custGeom>
              <a:avLst/>
              <a:gdLst>
                <a:gd name="T0" fmla="*/ 0 w 57"/>
                <a:gd name="T1" fmla="*/ 34 h 72"/>
                <a:gd name="T2" fmla="*/ 29 w 57"/>
                <a:gd name="T3" fmla="*/ 0 h 72"/>
                <a:gd name="T4" fmla="*/ 57 w 57"/>
                <a:gd name="T5" fmla="*/ 34 h 72"/>
                <a:gd name="T6" fmla="*/ 29 w 57"/>
                <a:gd name="T7" fmla="*/ 72 h 72"/>
                <a:gd name="T8" fmla="*/ 0 w 57"/>
                <a:gd name="T9" fmla="*/ 34 h 72"/>
                <a:gd name="T10" fmla="*/ 0 w 57"/>
                <a:gd name="T11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72">
                  <a:moveTo>
                    <a:pt x="0" y="34"/>
                  </a:moveTo>
                  <a:lnTo>
                    <a:pt x="29" y="0"/>
                  </a:lnTo>
                  <a:lnTo>
                    <a:pt x="57" y="34"/>
                  </a:lnTo>
                  <a:lnTo>
                    <a:pt x="29" y="7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58" name="Freeform 65">
              <a:extLst>
                <a:ext uri="{FF2B5EF4-FFF2-40B4-BE49-F238E27FC236}">
                  <a16:creationId xmlns:a16="http://schemas.microsoft.com/office/drawing/2014/main" id="{DA43931A-599D-8FC6-793F-46D1694E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544" y="3131237"/>
              <a:ext cx="82936" cy="106632"/>
            </a:xfrm>
            <a:custGeom>
              <a:avLst/>
              <a:gdLst>
                <a:gd name="T0" fmla="*/ 0 w 56"/>
                <a:gd name="T1" fmla="*/ 35 h 72"/>
                <a:gd name="T2" fmla="*/ 28 w 56"/>
                <a:gd name="T3" fmla="*/ 0 h 72"/>
                <a:gd name="T4" fmla="*/ 56 w 56"/>
                <a:gd name="T5" fmla="*/ 35 h 72"/>
                <a:gd name="T6" fmla="*/ 28 w 56"/>
                <a:gd name="T7" fmla="*/ 72 h 72"/>
                <a:gd name="T8" fmla="*/ 0 w 56"/>
                <a:gd name="T9" fmla="*/ 35 h 72"/>
                <a:gd name="T10" fmla="*/ 0 w 56"/>
                <a:gd name="T11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2">
                  <a:moveTo>
                    <a:pt x="0" y="35"/>
                  </a:moveTo>
                  <a:lnTo>
                    <a:pt x="28" y="0"/>
                  </a:lnTo>
                  <a:lnTo>
                    <a:pt x="56" y="35"/>
                  </a:lnTo>
                  <a:lnTo>
                    <a:pt x="28" y="72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59" name="Freeform 66">
              <a:extLst>
                <a:ext uri="{FF2B5EF4-FFF2-40B4-BE49-F238E27FC236}">
                  <a16:creationId xmlns:a16="http://schemas.microsoft.com/office/drawing/2014/main" id="{7E37236C-6AE3-EF11-BC91-0A59EC043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8405" y="3344501"/>
              <a:ext cx="82936" cy="108113"/>
            </a:xfrm>
            <a:custGeom>
              <a:avLst/>
              <a:gdLst>
                <a:gd name="T0" fmla="*/ 0 w 56"/>
                <a:gd name="T1" fmla="*/ 38 h 73"/>
                <a:gd name="T2" fmla="*/ 28 w 56"/>
                <a:gd name="T3" fmla="*/ 0 h 73"/>
                <a:gd name="T4" fmla="*/ 56 w 56"/>
                <a:gd name="T5" fmla="*/ 38 h 73"/>
                <a:gd name="T6" fmla="*/ 28 w 56"/>
                <a:gd name="T7" fmla="*/ 73 h 73"/>
                <a:gd name="T8" fmla="*/ 0 w 56"/>
                <a:gd name="T9" fmla="*/ 38 h 73"/>
                <a:gd name="T10" fmla="*/ 0 w 56"/>
                <a:gd name="T11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3">
                  <a:moveTo>
                    <a:pt x="0" y="38"/>
                  </a:moveTo>
                  <a:lnTo>
                    <a:pt x="28" y="0"/>
                  </a:lnTo>
                  <a:lnTo>
                    <a:pt x="56" y="38"/>
                  </a:lnTo>
                  <a:lnTo>
                    <a:pt x="28" y="73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60" name="Freeform 67">
              <a:extLst>
                <a:ext uri="{FF2B5EF4-FFF2-40B4-BE49-F238E27FC236}">
                  <a16:creationId xmlns:a16="http://schemas.microsoft.com/office/drawing/2014/main" id="{85FD698E-0D5E-D45E-708B-A844D1CBA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619" y="4000582"/>
              <a:ext cx="82936" cy="102189"/>
            </a:xfrm>
            <a:custGeom>
              <a:avLst/>
              <a:gdLst>
                <a:gd name="T0" fmla="*/ 0 w 56"/>
                <a:gd name="T1" fmla="*/ 35 h 69"/>
                <a:gd name="T2" fmla="*/ 28 w 56"/>
                <a:gd name="T3" fmla="*/ 0 h 69"/>
                <a:gd name="T4" fmla="*/ 56 w 56"/>
                <a:gd name="T5" fmla="*/ 35 h 69"/>
                <a:gd name="T6" fmla="*/ 28 w 56"/>
                <a:gd name="T7" fmla="*/ 69 h 69"/>
                <a:gd name="T8" fmla="*/ 0 w 56"/>
                <a:gd name="T9" fmla="*/ 35 h 69"/>
                <a:gd name="T10" fmla="*/ 0 w 56"/>
                <a:gd name="T11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9">
                  <a:moveTo>
                    <a:pt x="0" y="35"/>
                  </a:moveTo>
                  <a:lnTo>
                    <a:pt x="28" y="0"/>
                  </a:lnTo>
                  <a:lnTo>
                    <a:pt x="56" y="35"/>
                  </a:lnTo>
                  <a:lnTo>
                    <a:pt x="28" y="69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61" name="Freeform 68">
              <a:extLst>
                <a:ext uri="{FF2B5EF4-FFF2-40B4-BE49-F238E27FC236}">
                  <a16:creationId xmlns:a16="http://schemas.microsoft.com/office/drawing/2014/main" id="{922F0D4E-5BD1-0A09-24A4-B3AA69AFB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2913" y="4433033"/>
              <a:ext cx="84417" cy="106632"/>
            </a:xfrm>
            <a:custGeom>
              <a:avLst/>
              <a:gdLst>
                <a:gd name="T0" fmla="*/ 0 w 57"/>
                <a:gd name="T1" fmla="*/ 38 h 72"/>
                <a:gd name="T2" fmla="*/ 28 w 57"/>
                <a:gd name="T3" fmla="*/ 0 h 72"/>
                <a:gd name="T4" fmla="*/ 57 w 57"/>
                <a:gd name="T5" fmla="*/ 38 h 72"/>
                <a:gd name="T6" fmla="*/ 28 w 57"/>
                <a:gd name="T7" fmla="*/ 72 h 72"/>
                <a:gd name="T8" fmla="*/ 0 w 57"/>
                <a:gd name="T9" fmla="*/ 38 h 72"/>
                <a:gd name="T10" fmla="*/ 0 w 57"/>
                <a:gd name="T11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72">
                  <a:moveTo>
                    <a:pt x="0" y="38"/>
                  </a:moveTo>
                  <a:lnTo>
                    <a:pt x="28" y="0"/>
                  </a:lnTo>
                  <a:lnTo>
                    <a:pt x="57" y="38"/>
                  </a:lnTo>
                  <a:lnTo>
                    <a:pt x="28" y="72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62" name="Freeform 69">
              <a:extLst>
                <a:ext uri="{FF2B5EF4-FFF2-40B4-BE49-F238E27FC236}">
                  <a16:creationId xmlns:a16="http://schemas.microsoft.com/office/drawing/2014/main" id="{7B45C227-E2A1-8BD1-88C7-6300E4B04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809" y="2707672"/>
              <a:ext cx="75531" cy="84417"/>
            </a:xfrm>
            <a:custGeom>
              <a:avLst/>
              <a:gdLst>
                <a:gd name="T0" fmla="*/ 25 w 51"/>
                <a:gd name="T1" fmla="*/ 0 h 57"/>
                <a:gd name="T2" fmla="*/ 0 w 51"/>
                <a:gd name="T3" fmla="*/ 57 h 57"/>
                <a:gd name="T4" fmla="*/ 51 w 51"/>
                <a:gd name="T5" fmla="*/ 57 h 57"/>
                <a:gd name="T6" fmla="*/ 25 w 51"/>
                <a:gd name="T7" fmla="*/ 0 h 57"/>
                <a:gd name="T8" fmla="*/ 25 w 5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25" y="0"/>
                  </a:moveTo>
                  <a:lnTo>
                    <a:pt x="0" y="57"/>
                  </a:lnTo>
                  <a:lnTo>
                    <a:pt x="51" y="57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DD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63" name="Freeform 70">
              <a:extLst>
                <a:ext uri="{FF2B5EF4-FFF2-40B4-BE49-F238E27FC236}">
                  <a16:creationId xmlns:a16="http://schemas.microsoft.com/office/drawing/2014/main" id="{610CB354-AD23-2FB6-81C7-3C3B35129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1288" y="3359311"/>
              <a:ext cx="75531" cy="82936"/>
            </a:xfrm>
            <a:custGeom>
              <a:avLst/>
              <a:gdLst>
                <a:gd name="T0" fmla="*/ 26 w 51"/>
                <a:gd name="T1" fmla="*/ 0 h 56"/>
                <a:gd name="T2" fmla="*/ 0 w 51"/>
                <a:gd name="T3" fmla="*/ 56 h 56"/>
                <a:gd name="T4" fmla="*/ 51 w 51"/>
                <a:gd name="T5" fmla="*/ 56 h 56"/>
                <a:gd name="T6" fmla="*/ 26 w 51"/>
                <a:gd name="T7" fmla="*/ 0 h 56"/>
                <a:gd name="T8" fmla="*/ 26 w 51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6">
                  <a:moveTo>
                    <a:pt x="26" y="0"/>
                  </a:moveTo>
                  <a:lnTo>
                    <a:pt x="0" y="56"/>
                  </a:lnTo>
                  <a:lnTo>
                    <a:pt x="51" y="56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ADD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64" name="Freeform 71">
              <a:extLst>
                <a:ext uri="{FF2B5EF4-FFF2-40B4-BE49-F238E27FC236}">
                  <a16:creationId xmlns:a16="http://schemas.microsoft.com/office/drawing/2014/main" id="{769EF6B9-30FE-0AC1-BBB5-6AEAD1C3E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6570" y="1838326"/>
              <a:ext cx="69607" cy="84417"/>
            </a:xfrm>
            <a:custGeom>
              <a:avLst/>
              <a:gdLst>
                <a:gd name="T0" fmla="*/ 25 w 47"/>
                <a:gd name="T1" fmla="*/ 57 h 57"/>
                <a:gd name="T2" fmla="*/ 0 w 47"/>
                <a:gd name="T3" fmla="*/ 0 h 57"/>
                <a:gd name="T4" fmla="*/ 47 w 47"/>
                <a:gd name="T5" fmla="*/ 0 h 57"/>
                <a:gd name="T6" fmla="*/ 25 w 47"/>
                <a:gd name="T7" fmla="*/ 57 h 57"/>
                <a:gd name="T8" fmla="*/ 25 w 4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7">
                  <a:moveTo>
                    <a:pt x="25" y="5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25" y="57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65" name="Freeform 72">
              <a:extLst>
                <a:ext uri="{FF2B5EF4-FFF2-40B4-BE49-F238E27FC236}">
                  <a16:creationId xmlns:a16="http://schemas.microsoft.com/office/drawing/2014/main" id="{D1F0D8D9-5C7E-5953-7FB0-23C7B7311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5495" y="2057514"/>
              <a:ext cx="65164" cy="78493"/>
            </a:xfrm>
            <a:custGeom>
              <a:avLst/>
              <a:gdLst>
                <a:gd name="T0" fmla="*/ 22 w 44"/>
                <a:gd name="T1" fmla="*/ 53 h 53"/>
                <a:gd name="T2" fmla="*/ 0 w 44"/>
                <a:gd name="T3" fmla="*/ 0 h 53"/>
                <a:gd name="T4" fmla="*/ 44 w 44"/>
                <a:gd name="T5" fmla="*/ 0 h 53"/>
                <a:gd name="T6" fmla="*/ 22 w 44"/>
                <a:gd name="T7" fmla="*/ 53 h 53"/>
                <a:gd name="T8" fmla="*/ 22 w 4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3">
                  <a:moveTo>
                    <a:pt x="22" y="5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22" y="53"/>
                  </a:lnTo>
                  <a:lnTo>
                    <a:pt x="22" y="5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66" name="Freeform 73">
              <a:extLst>
                <a:ext uri="{FF2B5EF4-FFF2-40B4-BE49-F238E27FC236}">
                  <a16:creationId xmlns:a16="http://schemas.microsoft.com/office/drawing/2014/main" id="{6ECE7815-ED14-9DCF-BAC4-32F8507F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126" y="2270777"/>
              <a:ext cx="63683" cy="84417"/>
            </a:xfrm>
            <a:custGeom>
              <a:avLst/>
              <a:gdLst>
                <a:gd name="T0" fmla="*/ 22 w 43"/>
                <a:gd name="T1" fmla="*/ 57 h 57"/>
                <a:gd name="T2" fmla="*/ 0 w 43"/>
                <a:gd name="T3" fmla="*/ 0 h 57"/>
                <a:gd name="T4" fmla="*/ 43 w 43"/>
                <a:gd name="T5" fmla="*/ 0 h 57"/>
                <a:gd name="T6" fmla="*/ 22 w 43"/>
                <a:gd name="T7" fmla="*/ 57 h 57"/>
                <a:gd name="T8" fmla="*/ 22 w 43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7">
                  <a:moveTo>
                    <a:pt x="22" y="57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22" y="57"/>
                  </a:lnTo>
                  <a:lnTo>
                    <a:pt x="22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67" name="Freeform 74">
              <a:extLst>
                <a:ext uri="{FF2B5EF4-FFF2-40B4-BE49-F238E27FC236}">
                  <a16:creationId xmlns:a16="http://schemas.microsoft.com/office/drawing/2014/main" id="{BEA97719-02CB-8694-50D0-375E084AA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76" y="2489965"/>
              <a:ext cx="65164" cy="82936"/>
            </a:xfrm>
            <a:custGeom>
              <a:avLst/>
              <a:gdLst>
                <a:gd name="T0" fmla="*/ 22 w 44"/>
                <a:gd name="T1" fmla="*/ 56 h 56"/>
                <a:gd name="T2" fmla="*/ 0 w 44"/>
                <a:gd name="T3" fmla="*/ 0 h 56"/>
                <a:gd name="T4" fmla="*/ 44 w 44"/>
                <a:gd name="T5" fmla="*/ 0 h 56"/>
                <a:gd name="T6" fmla="*/ 22 w 44"/>
                <a:gd name="T7" fmla="*/ 56 h 56"/>
                <a:gd name="T8" fmla="*/ 22 w 44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6">
                  <a:moveTo>
                    <a:pt x="22" y="56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68" name="Freeform 75">
              <a:extLst>
                <a:ext uri="{FF2B5EF4-FFF2-40B4-BE49-F238E27FC236}">
                  <a16:creationId xmlns:a16="http://schemas.microsoft.com/office/drawing/2014/main" id="{631216CD-C62B-90B2-1F22-DD69B9E96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987" y="2707672"/>
              <a:ext cx="69607" cy="84417"/>
            </a:xfrm>
            <a:custGeom>
              <a:avLst/>
              <a:gdLst>
                <a:gd name="T0" fmla="*/ 25 w 47"/>
                <a:gd name="T1" fmla="*/ 57 h 57"/>
                <a:gd name="T2" fmla="*/ 0 w 47"/>
                <a:gd name="T3" fmla="*/ 0 h 57"/>
                <a:gd name="T4" fmla="*/ 47 w 47"/>
                <a:gd name="T5" fmla="*/ 0 h 57"/>
                <a:gd name="T6" fmla="*/ 25 w 47"/>
                <a:gd name="T7" fmla="*/ 57 h 57"/>
                <a:gd name="T8" fmla="*/ 25 w 4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7">
                  <a:moveTo>
                    <a:pt x="25" y="5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25" y="57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69" name="Freeform 76">
              <a:extLst>
                <a:ext uri="{FF2B5EF4-FFF2-40B4-BE49-F238E27FC236}">
                  <a16:creationId xmlns:a16="http://schemas.microsoft.com/office/drawing/2014/main" id="{A7BCA9A5-2771-76CA-E781-34FA66450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809" y="2922416"/>
              <a:ext cx="65164" cy="82936"/>
            </a:xfrm>
            <a:custGeom>
              <a:avLst/>
              <a:gdLst>
                <a:gd name="T0" fmla="*/ 22 w 44"/>
                <a:gd name="T1" fmla="*/ 56 h 56"/>
                <a:gd name="T2" fmla="*/ 0 w 44"/>
                <a:gd name="T3" fmla="*/ 0 h 56"/>
                <a:gd name="T4" fmla="*/ 44 w 44"/>
                <a:gd name="T5" fmla="*/ 0 h 56"/>
                <a:gd name="T6" fmla="*/ 22 w 44"/>
                <a:gd name="T7" fmla="*/ 56 h 56"/>
                <a:gd name="T8" fmla="*/ 22 w 44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6">
                  <a:moveTo>
                    <a:pt x="22" y="56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70" name="Freeform 77">
              <a:extLst>
                <a:ext uri="{FF2B5EF4-FFF2-40B4-BE49-F238E27FC236}">
                  <a16:creationId xmlns:a16="http://schemas.microsoft.com/office/drawing/2014/main" id="{DCC374F9-F8DA-69FF-E9B5-378656204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086" y="3140123"/>
              <a:ext cx="65164" cy="84417"/>
            </a:xfrm>
            <a:custGeom>
              <a:avLst/>
              <a:gdLst>
                <a:gd name="T0" fmla="*/ 22 w 44"/>
                <a:gd name="T1" fmla="*/ 57 h 57"/>
                <a:gd name="T2" fmla="*/ 0 w 44"/>
                <a:gd name="T3" fmla="*/ 0 h 57"/>
                <a:gd name="T4" fmla="*/ 44 w 44"/>
                <a:gd name="T5" fmla="*/ 0 h 57"/>
                <a:gd name="T6" fmla="*/ 22 w 44"/>
                <a:gd name="T7" fmla="*/ 57 h 57"/>
                <a:gd name="T8" fmla="*/ 22 w 44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7">
                  <a:moveTo>
                    <a:pt x="22" y="57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22" y="57"/>
                  </a:lnTo>
                  <a:lnTo>
                    <a:pt x="22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71" name="Freeform 78">
              <a:extLst>
                <a:ext uri="{FF2B5EF4-FFF2-40B4-BE49-F238E27FC236}">
                  <a16:creationId xmlns:a16="http://schemas.microsoft.com/office/drawing/2014/main" id="{13A29F13-B0A2-2073-8826-13C26B43A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834" y="3359311"/>
              <a:ext cx="69607" cy="82936"/>
            </a:xfrm>
            <a:custGeom>
              <a:avLst/>
              <a:gdLst>
                <a:gd name="T0" fmla="*/ 22 w 47"/>
                <a:gd name="T1" fmla="*/ 56 h 56"/>
                <a:gd name="T2" fmla="*/ 0 w 47"/>
                <a:gd name="T3" fmla="*/ 0 h 56"/>
                <a:gd name="T4" fmla="*/ 47 w 47"/>
                <a:gd name="T5" fmla="*/ 0 h 56"/>
                <a:gd name="T6" fmla="*/ 22 w 47"/>
                <a:gd name="T7" fmla="*/ 56 h 56"/>
                <a:gd name="T8" fmla="*/ 22 w 4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6">
                  <a:moveTo>
                    <a:pt x="22" y="5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72" name="Freeform 79">
              <a:extLst>
                <a:ext uri="{FF2B5EF4-FFF2-40B4-BE49-F238E27FC236}">
                  <a16:creationId xmlns:a16="http://schemas.microsoft.com/office/drawing/2014/main" id="{D7DFD03B-7108-42F5-9E50-69C13CAD2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126" y="3577017"/>
              <a:ext cx="63683" cy="84417"/>
            </a:xfrm>
            <a:custGeom>
              <a:avLst/>
              <a:gdLst>
                <a:gd name="T0" fmla="*/ 22 w 43"/>
                <a:gd name="T1" fmla="*/ 57 h 57"/>
                <a:gd name="T2" fmla="*/ 0 w 43"/>
                <a:gd name="T3" fmla="*/ 0 h 57"/>
                <a:gd name="T4" fmla="*/ 43 w 43"/>
                <a:gd name="T5" fmla="*/ 0 h 57"/>
                <a:gd name="T6" fmla="*/ 22 w 43"/>
                <a:gd name="T7" fmla="*/ 57 h 57"/>
                <a:gd name="T8" fmla="*/ 22 w 43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7">
                  <a:moveTo>
                    <a:pt x="22" y="57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22" y="57"/>
                  </a:lnTo>
                  <a:lnTo>
                    <a:pt x="22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73" name="Freeform 80">
              <a:extLst>
                <a:ext uri="{FF2B5EF4-FFF2-40B4-BE49-F238E27FC236}">
                  <a16:creationId xmlns:a16="http://schemas.microsoft.com/office/drawing/2014/main" id="{BF0A18AC-4ABD-8808-ED96-5C6C801BB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126" y="3791762"/>
              <a:ext cx="63683" cy="82936"/>
            </a:xfrm>
            <a:custGeom>
              <a:avLst/>
              <a:gdLst>
                <a:gd name="T0" fmla="*/ 22 w 43"/>
                <a:gd name="T1" fmla="*/ 56 h 56"/>
                <a:gd name="T2" fmla="*/ 0 w 43"/>
                <a:gd name="T3" fmla="*/ 0 h 56"/>
                <a:gd name="T4" fmla="*/ 43 w 43"/>
                <a:gd name="T5" fmla="*/ 0 h 56"/>
                <a:gd name="T6" fmla="*/ 22 w 43"/>
                <a:gd name="T7" fmla="*/ 56 h 56"/>
                <a:gd name="T8" fmla="*/ 22 w 43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6">
                  <a:moveTo>
                    <a:pt x="22" y="56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74" name="Freeform 81">
              <a:extLst>
                <a:ext uri="{FF2B5EF4-FFF2-40B4-BE49-F238E27FC236}">
                  <a16:creationId xmlns:a16="http://schemas.microsoft.com/office/drawing/2014/main" id="{F1AD4D41-8726-55DE-7164-B8F43B50B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450" y="4009468"/>
              <a:ext cx="65164" cy="84417"/>
            </a:xfrm>
            <a:custGeom>
              <a:avLst/>
              <a:gdLst>
                <a:gd name="T0" fmla="*/ 22 w 44"/>
                <a:gd name="T1" fmla="*/ 57 h 57"/>
                <a:gd name="T2" fmla="*/ 0 w 44"/>
                <a:gd name="T3" fmla="*/ 0 h 57"/>
                <a:gd name="T4" fmla="*/ 44 w 44"/>
                <a:gd name="T5" fmla="*/ 0 h 57"/>
                <a:gd name="T6" fmla="*/ 22 w 44"/>
                <a:gd name="T7" fmla="*/ 57 h 57"/>
                <a:gd name="T8" fmla="*/ 22 w 44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7">
                  <a:moveTo>
                    <a:pt x="22" y="57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22" y="57"/>
                  </a:lnTo>
                  <a:lnTo>
                    <a:pt x="22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75" name="Freeform 82">
              <a:extLst>
                <a:ext uri="{FF2B5EF4-FFF2-40B4-BE49-F238E27FC236}">
                  <a16:creationId xmlns:a16="http://schemas.microsoft.com/office/drawing/2014/main" id="{09BC6DF1-01FC-63D9-4B54-5F504C321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948" y="4228656"/>
              <a:ext cx="65164" cy="82936"/>
            </a:xfrm>
            <a:custGeom>
              <a:avLst/>
              <a:gdLst>
                <a:gd name="T0" fmla="*/ 22 w 44"/>
                <a:gd name="T1" fmla="*/ 56 h 56"/>
                <a:gd name="T2" fmla="*/ 0 w 44"/>
                <a:gd name="T3" fmla="*/ 0 h 56"/>
                <a:gd name="T4" fmla="*/ 44 w 44"/>
                <a:gd name="T5" fmla="*/ 0 h 56"/>
                <a:gd name="T6" fmla="*/ 22 w 44"/>
                <a:gd name="T7" fmla="*/ 56 h 56"/>
                <a:gd name="T8" fmla="*/ 22 w 44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6">
                  <a:moveTo>
                    <a:pt x="22" y="56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76" name="Freeform 83">
              <a:extLst>
                <a:ext uri="{FF2B5EF4-FFF2-40B4-BE49-F238E27FC236}">
                  <a16:creationId xmlns:a16="http://schemas.microsoft.com/office/drawing/2014/main" id="{D8666157-A38B-F418-115B-00BD19F8C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480" y="4446363"/>
              <a:ext cx="69607" cy="79974"/>
            </a:xfrm>
            <a:custGeom>
              <a:avLst/>
              <a:gdLst>
                <a:gd name="T0" fmla="*/ 25 w 47"/>
                <a:gd name="T1" fmla="*/ 54 h 54"/>
                <a:gd name="T2" fmla="*/ 0 w 47"/>
                <a:gd name="T3" fmla="*/ 0 h 54"/>
                <a:gd name="T4" fmla="*/ 47 w 47"/>
                <a:gd name="T5" fmla="*/ 0 h 54"/>
                <a:gd name="T6" fmla="*/ 25 w 47"/>
                <a:gd name="T7" fmla="*/ 54 h 54"/>
                <a:gd name="T8" fmla="*/ 25 w 4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4">
                  <a:moveTo>
                    <a:pt x="25" y="54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25" y="54"/>
                  </a:lnTo>
                  <a:lnTo>
                    <a:pt x="25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77" name="Line 84">
              <a:extLst>
                <a:ext uri="{FF2B5EF4-FFF2-40B4-BE49-F238E27FC236}">
                  <a16:creationId xmlns:a16="http://schemas.microsoft.com/office/drawing/2014/main" id="{89D5C004-7313-1899-EA27-BABC8AC91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7801" y="4650741"/>
              <a:ext cx="3267080" cy="0"/>
            </a:xfrm>
            <a:prstGeom prst="line">
              <a:avLst/>
            </a:prstGeom>
            <a:noFill/>
            <a:ln w="158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78" name="Rectangle 85">
              <a:extLst>
                <a:ext uri="{FF2B5EF4-FFF2-40B4-BE49-F238E27FC236}">
                  <a16:creationId xmlns:a16="http://schemas.microsoft.com/office/drawing/2014/main" id="{C42BED19-2D16-46EA-5C59-641604BBF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443" y="4702575"/>
              <a:ext cx="260211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–25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79" name="Rectangle 86">
              <a:extLst>
                <a:ext uri="{FF2B5EF4-FFF2-40B4-BE49-F238E27FC236}">
                  <a16:creationId xmlns:a16="http://schemas.microsoft.com/office/drawing/2014/main" id="{4838F729-53F0-A76E-9F16-648DBCA13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2283" y="4702575"/>
              <a:ext cx="260211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–15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80" name="Rectangle 87">
              <a:extLst>
                <a:ext uri="{FF2B5EF4-FFF2-40B4-BE49-F238E27FC236}">
                  <a16:creationId xmlns:a16="http://schemas.microsoft.com/office/drawing/2014/main" id="{E9EBB682-7860-74D9-DF10-22CE8D720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363" y="4702575"/>
              <a:ext cx="260211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–20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81" name="Rectangle 88">
              <a:extLst>
                <a:ext uri="{FF2B5EF4-FFF2-40B4-BE49-F238E27FC236}">
                  <a16:creationId xmlns:a16="http://schemas.microsoft.com/office/drawing/2014/main" id="{654DA6BE-1B64-E04B-AED6-B34F0F4D3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203" y="4702575"/>
              <a:ext cx="260211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–10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82" name="Rectangle 89">
              <a:extLst>
                <a:ext uri="{FF2B5EF4-FFF2-40B4-BE49-F238E27FC236}">
                  <a16:creationId xmlns:a16="http://schemas.microsoft.com/office/drawing/2014/main" id="{E3308C67-725D-16C6-0E7F-DFF3F72E5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8006" y="4702575"/>
              <a:ext cx="173473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–5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83" name="Rectangle 90">
              <a:extLst>
                <a:ext uri="{FF2B5EF4-FFF2-40B4-BE49-F238E27FC236}">
                  <a16:creationId xmlns:a16="http://schemas.microsoft.com/office/drawing/2014/main" id="{854C04BF-54C1-AB46-7603-6C6D2A511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429" y="4702575"/>
              <a:ext cx="86737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5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84" name="Rectangle 91">
              <a:extLst>
                <a:ext uri="{FF2B5EF4-FFF2-40B4-BE49-F238E27FC236}">
                  <a16:creationId xmlns:a16="http://schemas.microsoft.com/office/drawing/2014/main" id="{5B3E7C6B-8FAF-A336-5F64-0551960F0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9395" y="4702575"/>
              <a:ext cx="86737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85" name="Line 92">
              <a:extLst>
                <a:ext uri="{FF2B5EF4-FFF2-40B4-BE49-F238E27FC236}">
                  <a16:creationId xmlns:a16="http://schemas.microsoft.com/office/drawing/2014/main" id="{70DBE54F-342B-DEDC-7B0A-C2D0C5509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0645" y="4650741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86" name="Line 93">
              <a:extLst>
                <a:ext uri="{FF2B5EF4-FFF2-40B4-BE49-F238E27FC236}">
                  <a16:creationId xmlns:a16="http://schemas.microsoft.com/office/drawing/2014/main" id="{F5DD3899-7240-D3A7-B668-0DAE7127A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4853" y="4650741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87" name="Line 94">
              <a:extLst>
                <a:ext uri="{FF2B5EF4-FFF2-40B4-BE49-F238E27FC236}">
                  <a16:creationId xmlns:a16="http://schemas.microsoft.com/office/drawing/2014/main" id="{7DE3B813-EE18-B614-0ACD-3538737AC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2022" y="4650741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88" name="Line 95">
              <a:extLst>
                <a:ext uri="{FF2B5EF4-FFF2-40B4-BE49-F238E27FC236}">
                  <a16:creationId xmlns:a16="http://schemas.microsoft.com/office/drawing/2014/main" id="{B5906A04-8A13-17CE-90D1-2FBC5E426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7801" y="4650741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89" name="Line 96">
              <a:extLst>
                <a:ext uri="{FF2B5EF4-FFF2-40B4-BE49-F238E27FC236}">
                  <a16:creationId xmlns:a16="http://schemas.microsoft.com/office/drawing/2014/main" id="{0ADF2517-ADD5-CD8C-01AE-ECEBBAA64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2008" y="4650741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90" name="Line 97">
              <a:extLst>
                <a:ext uri="{FF2B5EF4-FFF2-40B4-BE49-F238E27FC236}">
                  <a16:creationId xmlns:a16="http://schemas.microsoft.com/office/drawing/2014/main" id="{A5DF9ADC-35DA-3282-F801-F4FEBCA6B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0659" y="4650741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91" name="Line 98">
              <a:extLst>
                <a:ext uri="{FF2B5EF4-FFF2-40B4-BE49-F238E27FC236}">
                  <a16:creationId xmlns:a16="http://schemas.microsoft.com/office/drawing/2014/main" id="{90DE6412-99D3-D5E1-F996-56A35ABB7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4867" y="4650741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92" name="Line 99">
              <a:extLst>
                <a:ext uri="{FF2B5EF4-FFF2-40B4-BE49-F238E27FC236}">
                  <a16:creationId xmlns:a16="http://schemas.microsoft.com/office/drawing/2014/main" id="{4ED78D30-1D37-A609-AE24-B56136758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6231" y="4650741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93" name="Rectangle 100">
              <a:extLst>
                <a:ext uri="{FF2B5EF4-FFF2-40B4-BE49-F238E27FC236}">
                  <a16:creationId xmlns:a16="http://schemas.microsoft.com/office/drawing/2014/main" id="{13B55CA0-B201-BC87-65DB-750471E06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8387" y="4702575"/>
              <a:ext cx="173473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10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94" name="Rectangle 101">
              <a:extLst>
                <a:ext uri="{FF2B5EF4-FFF2-40B4-BE49-F238E27FC236}">
                  <a16:creationId xmlns:a16="http://schemas.microsoft.com/office/drawing/2014/main" id="{97BD7A95-BFC7-F2A7-BF35-62E311A49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4194" y="4702575"/>
              <a:ext cx="173473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15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95" name="Line 102">
              <a:extLst>
                <a:ext uri="{FF2B5EF4-FFF2-40B4-BE49-F238E27FC236}">
                  <a16:creationId xmlns:a16="http://schemas.microsoft.com/office/drawing/2014/main" id="{370920A9-CAF3-53DD-9A9C-43B97928B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3518" y="4650741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96" name="Line 103">
              <a:extLst>
                <a:ext uri="{FF2B5EF4-FFF2-40B4-BE49-F238E27FC236}">
                  <a16:creationId xmlns:a16="http://schemas.microsoft.com/office/drawing/2014/main" id="{43F620DD-ED43-72BB-D28C-ED4D5D86D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4881" y="4650741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97" name="Rectangle 104">
              <a:extLst>
                <a:ext uri="{FF2B5EF4-FFF2-40B4-BE49-F238E27FC236}">
                  <a16:creationId xmlns:a16="http://schemas.microsoft.com/office/drawing/2014/main" id="{B24CBA73-2D3A-6A90-9EEB-439D9F539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5557" y="4702575"/>
              <a:ext cx="173473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20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98" name="Line 105">
              <a:extLst>
                <a:ext uri="{FF2B5EF4-FFF2-40B4-BE49-F238E27FC236}">
                  <a16:creationId xmlns:a16="http://schemas.microsoft.com/office/drawing/2014/main" id="{2F7436D4-7609-3832-8D77-C12C1D8AE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6782" y="4650741"/>
              <a:ext cx="0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99" name="Freeform 106">
              <a:extLst>
                <a:ext uri="{FF2B5EF4-FFF2-40B4-BE49-F238E27FC236}">
                  <a16:creationId xmlns:a16="http://schemas.microsoft.com/office/drawing/2014/main" id="{D172EA2D-097E-A6D1-3778-4E42C7AF1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1811668"/>
              <a:ext cx="1307721" cy="78493"/>
            </a:xfrm>
            <a:custGeom>
              <a:avLst/>
              <a:gdLst>
                <a:gd name="T0" fmla="*/ 0 w 883"/>
                <a:gd name="T1" fmla="*/ 0 h 53"/>
                <a:gd name="T2" fmla="*/ 883 w 883"/>
                <a:gd name="T3" fmla="*/ 0 h 53"/>
                <a:gd name="T4" fmla="*/ 883 w 883"/>
                <a:gd name="T5" fmla="*/ 53 h 53"/>
                <a:gd name="T6" fmla="*/ 0 w 883"/>
                <a:gd name="T7" fmla="*/ 53 h 53"/>
                <a:gd name="T8" fmla="*/ 0 w 883"/>
                <a:gd name="T9" fmla="*/ 0 h 53"/>
                <a:gd name="T10" fmla="*/ 0 w 883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3" h="53">
                  <a:moveTo>
                    <a:pt x="0" y="0"/>
                  </a:moveTo>
                  <a:lnTo>
                    <a:pt x="883" y="0"/>
                  </a:lnTo>
                  <a:lnTo>
                    <a:pt x="883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00" name="Freeform 107">
              <a:extLst>
                <a:ext uri="{FF2B5EF4-FFF2-40B4-BE49-F238E27FC236}">
                  <a16:creationId xmlns:a16="http://schemas.microsoft.com/office/drawing/2014/main" id="{C8D004EA-AF08-E78F-9077-5BF02510E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1964211"/>
              <a:ext cx="1150735" cy="79974"/>
            </a:xfrm>
            <a:custGeom>
              <a:avLst/>
              <a:gdLst>
                <a:gd name="T0" fmla="*/ 0 w 777"/>
                <a:gd name="T1" fmla="*/ 0 h 54"/>
                <a:gd name="T2" fmla="*/ 777 w 777"/>
                <a:gd name="T3" fmla="*/ 0 h 54"/>
                <a:gd name="T4" fmla="*/ 777 w 777"/>
                <a:gd name="T5" fmla="*/ 54 h 54"/>
                <a:gd name="T6" fmla="*/ 0 w 777"/>
                <a:gd name="T7" fmla="*/ 54 h 54"/>
                <a:gd name="T8" fmla="*/ 0 w 777"/>
                <a:gd name="T9" fmla="*/ 0 h 54"/>
                <a:gd name="T10" fmla="*/ 0 w 777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7" h="54">
                  <a:moveTo>
                    <a:pt x="0" y="0"/>
                  </a:moveTo>
                  <a:lnTo>
                    <a:pt x="777" y="0"/>
                  </a:lnTo>
                  <a:lnTo>
                    <a:pt x="777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01" name="Freeform 108">
              <a:extLst>
                <a:ext uri="{FF2B5EF4-FFF2-40B4-BE49-F238E27FC236}">
                  <a16:creationId xmlns:a16="http://schemas.microsoft.com/office/drawing/2014/main" id="{FD8FADBD-4A61-3B23-3030-25240B409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2122677"/>
              <a:ext cx="1109268" cy="78493"/>
            </a:xfrm>
            <a:custGeom>
              <a:avLst/>
              <a:gdLst>
                <a:gd name="T0" fmla="*/ 0 w 749"/>
                <a:gd name="T1" fmla="*/ 0 h 53"/>
                <a:gd name="T2" fmla="*/ 749 w 749"/>
                <a:gd name="T3" fmla="*/ 0 h 53"/>
                <a:gd name="T4" fmla="*/ 749 w 749"/>
                <a:gd name="T5" fmla="*/ 53 h 53"/>
                <a:gd name="T6" fmla="*/ 0 w 749"/>
                <a:gd name="T7" fmla="*/ 53 h 53"/>
                <a:gd name="T8" fmla="*/ 0 w 749"/>
                <a:gd name="T9" fmla="*/ 0 h 53"/>
                <a:gd name="T10" fmla="*/ 0 w 74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9" h="53">
                  <a:moveTo>
                    <a:pt x="0" y="0"/>
                  </a:moveTo>
                  <a:lnTo>
                    <a:pt x="749" y="0"/>
                  </a:lnTo>
                  <a:lnTo>
                    <a:pt x="749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02" name="Freeform 109">
              <a:extLst>
                <a:ext uri="{FF2B5EF4-FFF2-40B4-BE49-F238E27FC236}">
                  <a16:creationId xmlns:a16="http://schemas.microsoft.com/office/drawing/2014/main" id="{BEA34E05-DDB3-3704-F2F5-6D9F38B5F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2281145"/>
              <a:ext cx="848612" cy="78493"/>
            </a:xfrm>
            <a:custGeom>
              <a:avLst/>
              <a:gdLst>
                <a:gd name="T0" fmla="*/ 0 w 573"/>
                <a:gd name="T1" fmla="*/ 0 h 53"/>
                <a:gd name="T2" fmla="*/ 573 w 573"/>
                <a:gd name="T3" fmla="*/ 0 h 53"/>
                <a:gd name="T4" fmla="*/ 573 w 573"/>
                <a:gd name="T5" fmla="*/ 53 h 53"/>
                <a:gd name="T6" fmla="*/ 0 w 573"/>
                <a:gd name="T7" fmla="*/ 53 h 53"/>
                <a:gd name="T8" fmla="*/ 0 w 573"/>
                <a:gd name="T9" fmla="*/ 0 h 53"/>
                <a:gd name="T10" fmla="*/ 0 w 573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" h="53">
                  <a:moveTo>
                    <a:pt x="0" y="0"/>
                  </a:moveTo>
                  <a:lnTo>
                    <a:pt x="573" y="0"/>
                  </a:lnTo>
                  <a:lnTo>
                    <a:pt x="573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03" name="Freeform 110">
              <a:extLst>
                <a:ext uri="{FF2B5EF4-FFF2-40B4-BE49-F238E27FC236}">
                  <a16:creationId xmlns:a16="http://schemas.microsoft.com/office/drawing/2014/main" id="{BEA5D0E3-E079-6695-2D32-8C4153115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2438130"/>
              <a:ext cx="741980" cy="79974"/>
            </a:xfrm>
            <a:custGeom>
              <a:avLst/>
              <a:gdLst>
                <a:gd name="T0" fmla="*/ 0 w 501"/>
                <a:gd name="T1" fmla="*/ 0 h 54"/>
                <a:gd name="T2" fmla="*/ 501 w 501"/>
                <a:gd name="T3" fmla="*/ 0 h 54"/>
                <a:gd name="T4" fmla="*/ 501 w 501"/>
                <a:gd name="T5" fmla="*/ 54 h 54"/>
                <a:gd name="T6" fmla="*/ 0 w 501"/>
                <a:gd name="T7" fmla="*/ 54 h 54"/>
                <a:gd name="T8" fmla="*/ 0 w 501"/>
                <a:gd name="T9" fmla="*/ 0 h 54"/>
                <a:gd name="T10" fmla="*/ 0 w 501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54">
                  <a:moveTo>
                    <a:pt x="0" y="0"/>
                  </a:moveTo>
                  <a:lnTo>
                    <a:pt x="501" y="0"/>
                  </a:lnTo>
                  <a:lnTo>
                    <a:pt x="501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04" name="Freeform 111">
              <a:extLst>
                <a:ext uri="{FF2B5EF4-FFF2-40B4-BE49-F238E27FC236}">
                  <a16:creationId xmlns:a16="http://schemas.microsoft.com/office/drawing/2014/main" id="{1F1D0D58-52F8-36D9-52F5-F96DE7ACC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2592154"/>
              <a:ext cx="622019" cy="78493"/>
            </a:xfrm>
            <a:custGeom>
              <a:avLst/>
              <a:gdLst>
                <a:gd name="T0" fmla="*/ 0 w 420"/>
                <a:gd name="T1" fmla="*/ 0 h 53"/>
                <a:gd name="T2" fmla="*/ 420 w 420"/>
                <a:gd name="T3" fmla="*/ 0 h 53"/>
                <a:gd name="T4" fmla="*/ 420 w 420"/>
                <a:gd name="T5" fmla="*/ 53 h 53"/>
                <a:gd name="T6" fmla="*/ 0 w 420"/>
                <a:gd name="T7" fmla="*/ 53 h 53"/>
                <a:gd name="T8" fmla="*/ 0 w 420"/>
                <a:gd name="T9" fmla="*/ 0 h 53"/>
                <a:gd name="T10" fmla="*/ 0 w 420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53">
                  <a:moveTo>
                    <a:pt x="0" y="0"/>
                  </a:moveTo>
                  <a:lnTo>
                    <a:pt x="420" y="0"/>
                  </a:lnTo>
                  <a:lnTo>
                    <a:pt x="42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05" name="Freeform 112">
              <a:extLst>
                <a:ext uri="{FF2B5EF4-FFF2-40B4-BE49-F238E27FC236}">
                  <a16:creationId xmlns:a16="http://schemas.microsoft.com/office/drawing/2014/main" id="{C7B8668A-28CB-37E9-6CDF-32832A4C9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2750620"/>
              <a:ext cx="519831" cy="78493"/>
            </a:xfrm>
            <a:custGeom>
              <a:avLst/>
              <a:gdLst>
                <a:gd name="T0" fmla="*/ 0 w 351"/>
                <a:gd name="T1" fmla="*/ 0 h 53"/>
                <a:gd name="T2" fmla="*/ 351 w 351"/>
                <a:gd name="T3" fmla="*/ 0 h 53"/>
                <a:gd name="T4" fmla="*/ 351 w 351"/>
                <a:gd name="T5" fmla="*/ 53 h 53"/>
                <a:gd name="T6" fmla="*/ 0 w 351"/>
                <a:gd name="T7" fmla="*/ 53 h 53"/>
                <a:gd name="T8" fmla="*/ 0 w 351"/>
                <a:gd name="T9" fmla="*/ 0 h 53"/>
                <a:gd name="T10" fmla="*/ 0 w 351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1" h="53">
                  <a:moveTo>
                    <a:pt x="0" y="0"/>
                  </a:moveTo>
                  <a:lnTo>
                    <a:pt x="351" y="0"/>
                  </a:lnTo>
                  <a:lnTo>
                    <a:pt x="351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06" name="Freeform 113">
              <a:extLst>
                <a:ext uri="{FF2B5EF4-FFF2-40B4-BE49-F238E27FC236}">
                  <a16:creationId xmlns:a16="http://schemas.microsoft.com/office/drawing/2014/main" id="{7B08917F-D559-93CA-2EBC-948370588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2907606"/>
              <a:ext cx="500577" cy="79974"/>
            </a:xfrm>
            <a:custGeom>
              <a:avLst/>
              <a:gdLst>
                <a:gd name="T0" fmla="*/ 0 w 338"/>
                <a:gd name="T1" fmla="*/ 0 h 54"/>
                <a:gd name="T2" fmla="*/ 338 w 338"/>
                <a:gd name="T3" fmla="*/ 0 h 54"/>
                <a:gd name="T4" fmla="*/ 338 w 338"/>
                <a:gd name="T5" fmla="*/ 54 h 54"/>
                <a:gd name="T6" fmla="*/ 0 w 338"/>
                <a:gd name="T7" fmla="*/ 54 h 54"/>
                <a:gd name="T8" fmla="*/ 0 w 338"/>
                <a:gd name="T9" fmla="*/ 0 h 54"/>
                <a:gd name="T10" fmla="*/ 0 w 338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54">
                  <a:moveTo>
                    <a:pt x="0" y="0"/>
                  </a:moveTo>
                  <a:lnTo>
                    <a:pt x="338" y="0"/>
                  </a:lnTo>
                  <a:lnTo>
                    <a:pt x="338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07" name="Freeform 114">
              <a:extLst>
                <a:ext uri="{FF2B5EF4-FFF2-40B4-BE49-F238E27FC236}">
                  <a16:creationId xmlns:a16="http://schemas.microsoft.com/office/drawing/2014/main" id="{D9F7B23F-D6EA-6D6D-5D74-99E2156BC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3066073"/>
              <a:ext cx="439857" cy="78493"/>
            </a:xfrm>
            <a:custGeom>
              <a:avLst/>
              <a:gdLst>
                <a:gd name="T0" fmla="*/ 0 w 297"/>
                <a:gd name="T1" fmla="*/ 0 h 53"/>
                <a:gd name="T2" fmla="*/ 297 w 297"/>
                <a:gd name="T3" fmla="*/ 0 h 53"/>
                <a:gd name="T4" fmla="*/ 297 w 297"/>
                <a:gd name="T5" fmla="*/ 53 h 53"/>
                <a:gd name="T6" fmla="*/ 0 w 297"/>
                <a:gd name="T7" fmla="*/ 53 h 53"/>
                <a:gd name="T8" fmla="*/ 0 w 297"/>
                <a:gd name="T9" fmla="*/ 0 h 53"/>
                <a:gd name="T10" fmla="*/ 0 w 297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53">
                  <a:moveTo>
                    <a:pt x="0" y="0"/>
                  </a:moveTo>
                  <a:lnTo>
                    <a:pt x="297" y="0"/>
                  </a:lnTo>
                  <a:lnTo>
                    <a:pt x="297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08" name="Freeform 115">
              <a:extLst>
                <a:ext uri="{FF2B5EF4-FFF2-40B4-BE49-F238E27FC236}">
                  <a16:creationId xmlns:a16="http://schemas.microsoft.com/office/drawing/2014/main" id="{EC991866-7C0E-B514-4ED9-2B1EAC369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3224540"/>
              <a:ext cx="337667" cy="74050"/>
            </a:xfrm>
            <a:custGeom>
              <a:avLst/>
              <a:gdLst>
                <a:gd name="T0" fmla="*/ 0 w 228"/>
                <a:gd name="T1" fmla="*/ 0 h 50"/>
                <a:gd name="T2" fmla="*/ 228 w 228"/>
                <a:gd name="T3" fmla="*/ 0 h 50"/>
                <a:gd name="T4" fmla="*/ 228 w 228"/>
                <a:gd name="T5" fmla="*/ 50 h 50"/>
                <a:gd name="T6" fmla="*/ 0 w 228"/>
                <a:gd name="T7" fmla="*/ 50 h 50"/>
                <a:gd name="T8" fmla="*/ 0 w 228"/>
                <a:gd name="T9" fmla="*/ 0 h 50"/>
                <a:gd name="T10" fmla="*/ 0 w 228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0">
                  <a:moveTo>
                    <a:pt x="0" y="0"/>
                  </a:moveTo>
                  <a:lnTo>
                    <a:pt x="228" y="0"/>
                  </a:lnTo>
                  <a:lnTo>
                    <a:pt x="228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09" name="Freeform 116">
              <a:extLst>
                <a:ext uri="{FF2B5EF4-FFF2-40B4-BE49-F238E27FC236}">
                  <a16:creationId xmlns:a16="http://schemas.microsoft.com/office/drawing/2014/main" id="{58620741-D292-0753-1205-E4AB0805D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3377083"/>
              <a:ext cx="319895" cy="79974"/>
            </a:xfrm>
            <a:custGeom>
              <a:avLst/>
              <a:gdLst>
                <a:gd name="T0" fmla="*/ 0 w 216"/>
                <a:gd name="T1" fmla="*/ 0 h 54"/>
                <a:gd name="T2" fmla="*/ 216 w 216"/>
                <a:gd name="T3" fmla="*/ 0 h 54"/>
                <a:gd name="T4" fmla="*/ 216 w 216"/>
                <a:gd name="T5" fmla="*/ 54 h 54"/>
                <a:gd name="T6" fmla="*/ 0 w 216"/>
                <a:gd name="T7" fmla="*/ 54 h 54"/>
                <a:gd name="T8" fmla="*/ 0 w 216"/>
                <a:gd name="T9" fmla="*/ 0 h 54"/>
                <a:gd name="T10" fmla="*/ 0 w 216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54">
                  <a:moveTo>
                    <a:pt x="0" y="0"/>
                  </a:moveTo>
                  <a:lnTo>
                    <a:pt x="216" y="0"/>
                  </a:lnTo>
                  <a:lnTo>
                    <a:pt x="21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10" name="Freeform 117">
              <a:extLst>
                <a:ext uri="{FF2B5EF4-FFF2-40B4-BE49-F238E27FC236}">
                  <a16:creationId xmlns:a16="http://schemas.microsoft.com/office/drawing/2014/main" id="{14CA8C55-E161-A334-C22F-EAD80C0A5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3535549"/>
              <a:ext cx="217707" cy="79974"/>
            </a:xfrm>
            <a:custGeom>
              <a:avLst/>
              <a:gdLst>
                <a:gd name="T0" fmla="*/ 0 w 147"/>
                <a:gd name="T1" fmla="*/ 0 h 54"/>
                <a:gd name="T2" fmla="*/ 147 w 147"/>
                <a:gd name="T3" fmla="*/ 0 h 54"/>
                <a:gd name="T4" fmla="*/ 147 w 147"/>
                <a:gd name="T5" fmla="*/ 54 h 54"/>
                <a:gd name="T6" fmla="*/ 0 w 147"/>
                <a:gd name="T7" fmla="*/ 54 h 54"/>
                <a:gd name="T8" fmla="*/ 0 w 147"/>
                <a:gd name="T9" fmla="*/ 0 h 54"/>
                <a:gd name="T10" fmla="*/ 0 w 147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4">
                  <a:moveTo>
                    <a:pt x="0" y="0"/>
                  </a:moveTo>
                  <a:lnTo>
                    <a:pt x="147" y="0"/>
                  </a:lnTo>
                  <a:lnTo>
                    <a:pt x="147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11" name="Freeform 118">
              <a:extLst>
                <a:ext uri="{FF2B5EF4-FFF2-40B4-BE49-F238E27FC236}">
                  <a16:creationId xmlns:a16="http://schemas.microsoft.com/office/drawing/2014/main" id="{41221399-3A2F-039C-0E2B-C46A12F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3694016"/>
              <a:ext cx="204378" cy="78493"/>
            </a:xfrm>
            <a:custGeom>
              <a:avLst/>
              <a:gdLst>
                <a:gd name="T0" fmla="*/ 0 w 138"/>
                <a:gd name="T1" fmla="*/ 0 h 53"/>
                <a:gd name="T2" fmla="*/ 138 w 138"/>
                <a:gd name="T3" fmla="*/ 0 h 53"/>
                <a:gd name="T4" fmla="*/ 138 w 138"/>
                <a:gd name="T5" fmla="*/ 53 h 53"/>
                <a:gd name="T6" fmla="*/ 0 w 138"/>
                <a:gd name="T7" fmla="*/ 53 h 53"/>
                <a:gd name="T8" fmla="*/ 0 w 138"/>
                <a:gd name="T9" fmla="*/ 0 h 53"/>
                <a:gd name="T10" fmla="*/ 0 w 138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53">
                  <a:moveTo>
                    <a:pt x="0" y="0"/>
                  </a:moveTo>
                  <a:lnTo>
                    <a:pt x="138" y="0"/>
                  </a:lnTo>
                  <a:lnTo>
                    <a:pt x="138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12" name="Freeform 119">
              <a:extLst>
                <a:ext uri="{FF2B5EF4-FFF2-40B4-BE49-F238E27FC236}">
                  <a16:creationId xmlns:a16="http://schemas.microsoft.com/office/drawing/2014/main" id="{FFCB6FFC-1D37-1EA3-70AF-D99892409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3852482"/>
              <a:ext cx="128847" cy="78493"/>
            </a:xfrm>
            <a:custGeom>
              <a:avLst/>
              <a:gdLst>
                <a:gd name="T0" fmla="*/ 0 w 87"/>
                <a:gd name="T1" fmla="*/ 0 h 53"/>
                <a:gd name="T2" fmla="*/ 87 w 87"/>
                <a:gd name="T3" fmla="*/ 0 h 53"/>
                <a:gd name="T4" fmla="*/ 87 w 87"/>
                <a:gd name="T5" fmla="*/ 53 h 53"/>
                <a:gd name="T6" fmla="*/ 0 w 87"/>
                <a:gd name="T7" fmla="*/ 53 h 53"/>
                <a:gd name="T8" fmla="*/ 0 w 87"/>
                <a:gd name="T9" fmla="*/ 0 h 53"/>
                <a:gd name="T10" fmla="*/ 0 w 87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53">
                  <a:moveTo>
                    <a:pt x="0" y="0"/>
                  </a:moveTo>
                  <a:lnTo>
                    <a:pt x="87" y="0"/>
                  </a:lnTo>
                  <a:lnTo>
                    <a:pt x="87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13" name="Freeform 120">
              <a:extLst>
                <a:ext uri="{FF2B5EF4-FFF2-40B4-BE49-F238E27FC236}">
                  <a16:creationId xmlns:a16="http://schemas.microsoft.com/office/drawing/2014/main" id="{A48B9FED-DE88-A970-2CB3-BD1D854E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4005026"/>
              <a:ext cx="119961" cy="79974"/>
            </a:xfrm>
            <a:custGeom>
              <a:avLst/>
              <a:gdLst>
                <a:gd name="T0" fmla="*/ 0 w 81"/>
                <a:gd name="T1" fmla="*/ 0 h 54"/>
                <a:gd name="T2" fmla="*/ 81 w 81"/>
                <a:gd name="T3" fmla="*/ 0 h 54"/>
                <a:gd name="T4" fmla="*/ 81 w 81"/>
                <a:gd name="T5" fmla="*/ 54 h 54"/>
                <a:gd name="T6" fmla="*/ 0 w 81"/>
                <a:gd name="T7" fmla="*/ 54 h 54"/>
                <a:gd name="T8" fmla="*/ 0 w 81"/>
                <a:gd name="T9" fmla="*/ 0 h 54"/>
                <a:gd name="T10" fmla="*/ 0 w 81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54">
                  <a:moveTo>
                    <a:pt x="0" y="0"/>
                  </a:moveTo>
                  <a:lnTo>
                    <a:pt x="81" y="0"/>
                  </a:lnTo>
                  <a:lnTo>
                    <a:pt x="81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14" name="Freeform 121">
              <a:extLst>
                <a:ext uri="{FF2B5EF4-FFF2-40B4-BE49-F238E27FC236}">
                  <a16:creationId xmlns:a16="http://schemas.microsoft.com/office/drawing/2014/main" id="{F49F80DA-B1F8-6034-A440-4701FD03D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4163492"/>
              <a:ext cx="102189" cy="78493"/>
            </a:xfrm>
            <a:custGeom>
              <a:avLst/>
              <a:gdLst>
                <a:gd name="T0" fmla="*/ 0 w 69"/>
                <a:gd name="T1" fmla="*/ 0 h 53"/>
                <a:gd name="T2" fmla="*/ 69 w 69"/>
                <a:gd name="T3" fmla="*/ 0 h 53"/>
                <a:gd name="T4" fmla="*/ 69 w 69"/>
                <a:gd name="T5" fmla="*/ 53 h 53"/>
                <a:gd name="T6" fmla="*/ 0 w 69"/>
                <a:gd name="T7" fmla="*/ 53 h 53"/>
                <a:gd name="T8" fmla="*/ 0 w 69"/>
                <a:gd name="T9" fmla="*/ 0 h 53"/>
                <a:gd name="T10" fmla="*/ 0 w 6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3">
                  <a:moveTo>
                    <a:pt x="0" y="0"/>
                  </a:moveTo>
                  <a:lnTo>
                    <a:pt x="69" y="0"/>
                  </a:lnTo>
                  <a:lnTo>
                    <a:pt x="69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15" name="Freeform 122">
              <a:extLst>
                <a:ext uri="{FF2B5EF4-FFF2-40B4-BE49-F238E27FC236}">
                  <a16:creationId xmlns:a16="http://schemas.microsoft.com/office/drawing/2014/main" id="{07FE04E1-159E-372C-61A8-2B416DE5F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4321959"/>
              <a:ext cx="102189" cy="78493"/>
            </a:xfrm>
            <a:custGeom>
              <a:avLst/>
              <a:gdLst>
                <a:gd name="T0" fmla="*/ 0 w 69"/>
                <a:gd name="T1" fmla="*/ 0 h 53"/>
                <a:gd name="T2" fmla="*/ 69 w 69"/>
                <a:gd name="T3" fmla="*/ 0 h 53"/>
                <a:gd name="T4" fmla="*/ 69 w 69"/>
                <a:gd name="T5" fmla="*/ 53 h 53"/>
                <a:gd name="T6" fmla="*/ 0 w 69"/>
                <a:gd name="T7" fmla="*/ 53 h 53"/>
                <a:gd name="T8" fmla="*/ 0 w 69"/>
                <a:gd name="T9" fmla="*/ 0 h 53"/>
                <a:gd name="T10" fmla="*/ 0 w 6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3">
                  <a:moveTo>
                    <a:pt x="0" y="0"/>
                  </a:moveTo>
                  <a:lnTo>
                    <a:pt x="69" y="0"/>
                  </a:lnTo>
                  <a:lnTo>
                    <a:pt x="69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16" name="Freeform 123">
              <a:extLst>
                <a:ext uri="{FF2B5EF4-FFF2-40B4-BE49-F238E27FC236}">
                  <a16:creationId xmlns:a16="http://schemas.microsoft.com/office/drawing/2014/main" id="{68D440D2-0305-40D1-22D6-65F0C728B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4478945"/>
              <a:ext cx="32582" cy="79974"/>
            </a:xfrm>
            <a:custGeom>
              <a:avLst/>
              <a:gdLst>
                <a:gd name="T0" fmla="*/ 0 w 22"/>
                <a:gd name="T1" fmla="*/ 0 h 54"/>
                <a:gd name="T2" fmla="*/ 22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  <a:gd name="T8" fmla="*/ 0 w 22"/>
                <a:gd name="T9" fmla="*/ 0 h 54"/>
                <a:gd name="T10" fmla="*/ 0 w 2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4">
                  <a:moveTo>
                    <a:pt x="0" y="0"/>
                  </a:moveTo>
                  <a:lnTo>
                    <a:pt x="22" y="0"/>
                  </a:lnTo>
                  <a:lnTo>
                    <a:pt x="22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17" name="Line 124">
              <a:extLst>
                <a:ext uri="{FF2B5EF4-FFF2-40B4-BE49-F238E27FC236}">
                  <a16:creationId xmlns:a16="http://schemas.microsoft.com/office/drawing/2014/main" id="{57214055-71AB-F803-90E1-60E4F93222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1799" y="1713922"/>
              <a:ext cx="0" cy="2936818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18" name="Freeform 125">
              <a:extLst>
                <a:ext uri="{FF2B5EF4-FFF2-40B4-BE49-F238E27FC236}">
                  <a16:creationId xmlns:a16="http://schemas.microsoft.com/office/drawing/2014/main" id="{80218807-16FA-A434-6EC0-06E778F3E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1811668"/>
              <a:ext cx="13329" cy="78493"/>
            </a:xfrm>
            <a:custGeom>
              <a:avLst/>
              <a:gdLst>
                <a:gd name="T0" fmla="*/ 0 w 9"/>
                <a:gd name="T1" fmla="*/ 0 h 53"/>
                <a:gd name="T2" fmla="*/ 9 w 9"/>
                <a:gd name="T3" fmla="*/ 0 h 53"/>
                <a:gd name="T4" fmla="*/ 9 w 9"/>
                <a:gd name="T5" fmla="*/ 53 h 53"/>
                <a:gd name="T6" fmla="*/ 0 w 9"/>
                <a:gd name="T7" fmla="*/ 53 h 53"/>
                <a:gd name="T8" fmla="*/ 0 w 9"/>
                <a:gd name="T9" fmla="*/ 0 h 53"/>
                <a:gd name="T10" fmla="*/ 0 w 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3">
                  <a:moveTo>
                    <a:pt x="0" y="0"/>
                  </a:moveTo>
                  <a:lnTo>
                    <a:pt x="9" y="0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19" name="Freeform 126">
              <a:extLst>
                <a:ext uri="{FF2B5EF4-FFF2-40B4-BE49-F238E27FC236}">
                  <a16:creationId xmlns:a16="http://schemas.microsoft.com/office/drawing/2014/main" id="{2283F89E-9CE9-BA93-8800-725FBA85F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2122677"/>
              <a:ext cx="13329" cy="78493"/>
            </a:xfrm>
            <a:custGeom>
              <a:avLst/>
              <a:gdLst>
                <a:gd name="T0" fmla="*/ 0 w 9"/>
                <a:gd name="T1" fmla="*/ 0 h 53"/>
                <a:gd name="T2" fmla="*/ 9 w 9"/>
                <a:gd name="T3" fmla="*/ 0 h 53"/>
                <a:gd name="T4" fmla="*/ 9 w 9"/>
                <a:gd name="T5" fmla="*/ 53 h 53"/>
                <a:gd name="T6" fmla="*/ 0 w 9"/>
                <a:gd name="T7" fmla="*/ 53 h 53"/>
                <a:gd name="T8" fmla="*/ 0 w 9"/>
                <a:gd name="T9" fmla="*/ 0 h 53"/>
                <a:gd name="T10" fmla="*/ 0 w 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3">
                  <a:moveTo>
                    <a:pt x="0" y="0"/>
                  </a:moveTo>
                  <a:lnTo>
                    <a:pt x="9" y="0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20" name="Freeform 127">
              <a:extLst>
                <a:ext uri="{FF2B5EF4-FFF2-40B4-BE49-F238E27FC236}">
                  <a16:creationId xmlns:a16="http://schemas.microsoft.com/office/drawing/2014/main" id="{A562F961-3D43-B752-D964-04318FC5A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2281145"/>
              <a:ext cx="13329" cy="78493"/>
            </a:xfrm>
            <a:custGeom>
              <a:avLst/>
              <a:gdLst>
                <a:gd name="T0" fmla="*/ 0 w 9"/>
                <a:gd name="T1" fmla="*/ 0 h 53"/>
                <a:gd name="T2" fmla="*/ 9 w 9"/>
                <a:gd name="T3" fmla="*/ 0 h 53"/>
                <a:gd name="T4" fmla="*/ 9 w 9"/>
                <a:gd name="T5" fmla="*/ 53 h 53"/>
                <a:gd name="T6" fmla="*/ 0 w 9"/>
                <a:gd name="T7" fmla="*/ 53 h 53"/>
                <a:gd name="T8" fmla="*/ 0 w 9"/>
                <a:gd name="T9" fmla="*/ 0 h 53"/>
                <a:gd name="T10" fmla="*/ 0 w 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3">
                  <a:moveTo>
                    <a:pt x="0" y="0"/>
                  </a:moveTo>
                  <a:lnTo>
                    <a:pt x="9" y="0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21" name="Freeform 128">
              <a:extLst>
                <a:ext uri="{FF2B5EF4-FFF2-40B4-BE49-F238E27FC236}">
                  <a16:creationId xmlns:a16="http://schemas.microsoft.com/office/drawing/2014/main" id="{DB0A85EE-2D15-C394-8F6D-0B707432F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2438130"/>
              <a:ext cx="13329" cy="79974"/>
            </a:xfrm>
            <a:custGeom>
              <a:avLst/>
              <a:gdLst>
                <a:gd name="T0" fmla="*/ 0 w 9"/>
                <a:gd name="T1" fmla="*/ 0 h 54"/>
                <a:gd name="T2" fmla="*/ 9 w 9"/>
                <a:gd name="T3" fmla="*/ 0 h 54"/>
                <a:gd name="T4" fmla="*/ 9 w 9"/>
                <a:gd name="T5" fmla="*/ 54 h 54"/>
                <a:gd name="T6" fmla="*/ 0 w 9"/>
                <a:gd name="T7" fmla="*/ 54 h 54"/>
                <a:gd name="T8" fmla="*/ 0 w 9"/>
                <a:gd name="T9" fmla="*/ 0 h 54"/>
                <a:gd name="T10" fmla="*/ 0 w 9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4">
                  <a:moveTo>
                    <a:pt x="0" y="0"/>
                  </a:moveTo>
                  <a:lnTo>
                    <a:pt x="9" y="0"/>
                  </a:lnTo>
                  <a:lnTo>
                    <a:pt x="9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22" name="Freeform 129">
              <a:extLst>
                <a:ext uri="{FF2B5EF4-FFF2-40B4-BE49-F238E27FC236}">
                  <a16:creationId xmlns:a16="http://schemas.microsoft.com/office/drawing/2014/main" id="{90A83CBE-A250-1EA7-CC46-D09E125D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2592154"/>
              <a:ext cx="13329" cy="78493"/>
            </a:xfrm>
            <a:custGeom>
              <a:avLst/>
              <a:gdLst>
                <a:gd name="T0" fmla="*/ 0 w 9"/>
                <a:gd name="T1" fmla="*/ 0 h 53"/>
                <a:gd name="T2" fmla="*/ 9 w 9"/>
                <a:gd name="T3" fmla="*/ 0 h 53"/>
                <a:gd name="T4" fmla="*/ 9 w 9"/>
                <a:gd name="T5" fmla="*/ 53 h 53"/>
                <a:gd name="T6" fmla="*/ 0 w 9"/>
                <a:gd name="T7" fmla="*/ 53 h 53"/>
                <a:gd name="T8" fmla="*/ 0 w 9"/>
                <a:gd name="T9" fmla="*/ 0 h 53"/>
                <a:gd name="T10" fmla="*/ 0 w 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3">
                  <a:moveTo>
                    <a:pt x="0" y="0"/>
                  </a:moveTo>
                  <a:lnTo>
                    <a:pt x="9" y="0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23" name="Freeform 130">
              <a:extLst>
                <a:ext uri="{FF2B5EF4-FFF2-40B4-BE49-F238E27FC236}">
                  <a16:creationId xmlns:a16="http://schemas.microsoft.com/office/drawing/2014/main" id="{7DD30572-4E8F-6454-B57A-B1E87DE4B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2750620"/>
              <a:ext cx="13329" cy="78493"/>
            </a:xfrm>
            <a:custGeom>
              <a:avLst/>
              <a:gdLst>
                <a:gd name="T0" fmla="*/ 0 w 9"/>
                <a:gd name="T1" fmla="*/ 0 h 53"/>
                <a:gd name="T2" fmla="*/ 9 w 9"/>
                <a:gd name="T3" fmla="*/ 0 h 53"/>
                <a:gd name="T4" fmla="*/ 9 w 9"/>
                <a:gd name="T5" fmla="*/ 53 h 53"/>
                <a:gd name="T6" fmla="*/ 0 w 9"/>
                <a:gd name="T7" fmla="*/ 53 h 53"/>
                <a:gd name="T8" fmla="*/ 0 w 9"/>
                <a:gd name="T9" fmla="*/ 0 h 53"/>
                <a:gd name="T10" fmla="*/ 0 w 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3">
                  <a:moveTo>
                    <a:pt x="0" y="0"/>
                  </a:moveTo>
                  <a:lnTo>
                    <a:pt x="9" y="0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24" name="Freeform 131">
              <a:extLst>
                <a:ext uri="{FF2B5EF4-FFF2-40B4-BE49-F238E27FC236}">
                  <a16:creationId xmlns:a16="http://schemas.microsoft.com/office/drawing/2014/main" id="{9E8D6B7C-A6FC-F3AB-346E-27AE0327F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2907606"/>
              <a:ext cx="13329" cy="79974"/>
            </a:xfrm>
            <a:custGeom>
              <a:avLst/>
              <a:gdLst>
                <a:gd name="T0" fmla="*/ 0 w 9"/>
                <a:gd name="T1" fmla="*/ 0 h 54"/>
                <a:gd name="T2" fmla="*/ 9 w 9"/>
                <a:gd name="T3" fmla="*/ 0 h 54"/>
                <a:gd name="T4" fmla="*/ 9 w 9"/>
                <a:gd name="T5" fmla="*/ 54 h 54"/>
                <a:gd name="T6" fmla="*/ 0 w 9"/>
                <a:gd name="T7" fmla="*/ 54 h 54"/>
                <a:gd name="T8" fmla="*/ 0 w 9"/>
                <a:gd name="T9" fmla="*/ 0 h 54"/>
                <a:gd name="T10" fmla="*/ 0 w 9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4">
                  <a:moveTo>
                    <a:pt x="0" y="0"/>
                  </a:moveTo>
                  <a:lnTo>
                    <a:pt x="9" y="0"/>
                  </a:lnTo>
                  <a:lnTo>
                    <a:pt x="9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25" name="Freeform 132">
              <a:extLst>
                <a:ext uri="{FF2B5EF4-FFF2-40B4-BE49-F238E27FC236}">
                  <a16:creationId xmlns:a16="http://schemas.microsoft.com/office/drawing/2014/main" id="{0C3267CF-0BE5-A1BA-94DE-9FB54163F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3066073"/>
              <a:ext cx="13329" cy="78493"/>
            </a:xfrm>
            <a:custGeom>
              <a:avLst/>
              <a:gdLst>
                <a:gd name="T0" fmla="*/ 0 w 9"/>
                <a:gd name="T1" fmla="*/ 0 h 53"/>
                <a:gd name="T2" fmla="*/ 9 w 9"/>
                <a:gd name="T3" fmla="*/ 0 h 53"/>
                <a:gd name="T4" fmla="*/ 9 w 9"/>
                <a:gd name="T5" fmla="*/ 53 h 53"/>
                <a:gd name="T6" fmla="*/ 0 w 9"/>
                <a:gd name="T7" fmla="*/ 53 h 53"/>
                <a:gd name="T8" fmla="*/ 0 w 9"/>
                <a:gd name="T9" fmla="*/ 0 h 53"/>
                <a:gd name="T10" fmla="*/ 0 w 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3">
                  <a:moveTo>
                    <a:pt x="0" y="0"/>
                  </a:moveTo>
                  <a:lnTo>
                    <a:pt x="9" y="0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26" name="Freeform 133">
              <a:extLst>
                <a:ext uri="{FF2B5EF4-FFF2-40B4-BE49-F238E27FC236}">
                  <a16:creationId xmlns:a16="http://schemas.microsoft.com/office/drawing/2014/main" id="{A41434C8-38FF-6EEF-8020-67AEF96D0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3224540"/>
              <a:ext cx="13329" cy="74050"/>
            </a:xfrm>
            <a:custGeom>
              <a:avLst/>
              <a:gdLst>
                <a:gd name="T0" fmla="*/ 0 w 9"/>
                <a:gd name="T1" fmla="*/ 0 h 50"/>
                <a:gd name="T2" fmla="*/ 9 w 9"/>
                <a:gd name="T3" fmla="*/ 0 h 50"/>
                <a:gd name="T4" fmla="*/ 9 w 9"/>
                <a:gd name="T5" fmla="*/ 50 h 50"/>
                <a:gd name="T6" fmla="*/ 0 w 9"/>
                <a:gd name="T7" fmla="*/ 50 h 50"/>
                <a:gd name="T8" fmla="*/ 0 w 9"/>
                <a:gd name="T9" fmla="*/ 0 h 50"/>
                <a:gd name="T10" fmla="*/ 0 w 9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0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27" name="Freeform 134">
              <a:extLst>
                <a:ext uri="{FF2B5EF4-FFF2-40B4-BE49-F238E27FC236}">
                  <a16:creationId xmlns:a16="http://schemas.microsoft.com/office/drawing/2014/main" id="{A92927AF-EE08-5FE4-BB73-DCDA6BC2C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3377083"/>
              <a:ext cx="13329" cy="79974"/>
            </a:xfrm>
            <a:custGeom>
              <a:avLst/>
              <a:gdLst>
                <a:gd name="T0" fmla="*/ 0 w 9"/>
                <a:gd name="T1" fmla="*/ 0 h 54"/>
                <a:gd name="T2" fmla="*/ 9 w 9"/>
                <a:gd name="T3" fmla="*/ 0 h 54"/>
                <a:gd name="T4" fmla="*/ 9 w 9"/>
                <a:gd name="T5" fmla="*/ 54 h 54"/>
                <a:gd name="T6" fmla="*/ 0 w 9"/>
                <a:gd name="T7" fmla="*/ 54 h 54"/>
                <a:gd name="T8" fmla="*/ 0 w 9"/>
                <a:gd name="T9" fmla="*/ 0 h 54"/>
                <a:gd name="T10" fmla="*/ 0 w 9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4">
                  <a:moveTo>
                    <a:pt x="0" y="0"/>
                  </a:moveTo>
                  <a:lnTo>
                    <a:pt x="9" y="0"/>
                  </a:lnTo>
                  <a:lnTo>
                    <a:pt x="9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28" name="Freeform 135">
              <a:extLst>
                <a:ext uri="{FF2B5EF4-FFF2-40B4-BE49-F238E27FC236}">
                  <a16:creationId xmlns:a16="http://schemas.microsoft.com/office/drawing/2014/main" id="{097F119D-4F46-662F-61E8-130D0FBF7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3535549"/>
              <a:ext cx="13329" cy="79974"/>
            </a:xfrm>
            <a:custGeom>
              <a:avLst/>
              <a:gdLst>
                <a:gd name="T0" fmla="*/ 0 w 9"/>
                <a:gd name="T1" fmla="*/ 0 h 54"/>
                <a:gd name="T2" fmla="*/ 9 w 9"/>
                <a:gd name="T3" fmla="*/ 0 h 54"/>
                <a:gd name="T4" fmla="*/ 9 w 9"/>
                <a:gd name="T5" fmla="*/ 54 h 54"/>
                <a:gd name="T6" fmla="*/ 0 w 9"/>
                <a:gd name="T7" fmla="*/ 54 h 54"/>
                <a:gd name="T8" fmla="*/ 0 w 9"/>
                <a:gd name="T9" fmla="*/ 0 h 54"/>
                <a:gd name="T10" fmla="*/ 0 w 9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4">
                  <a:moveTo>
                    <a:pt x="0" y="0"/>
                  </a:moveTo>
                  <a:lnTo>
                    <a:pt x="9" y="0"/>
                  </a:lnTo>
                  <a:lnTo>
                    <a:pt x="9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29" name="Freeform 136">
              <a:extLst>
                <a:ext uri="{FF2B5EF4-FFF2-40B4-BE49-F238E27FC236}">
                  <a16:creationId xmlns:a16="http://schemas.microsoft.com/office/drawing/2014/main" id="{7F56C65B-3988-2994-0033-3C480BCDC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3694016"/>
              <a:ext cx="13329" cy="78493"/>
            </a:xfrm>
            <a:custGeom>
              <a:avLst/>
              <a:gdLst>
                <a:gd name="T0" fmla="*/ 0 w 9"/>
                <a:gd name="T1" fmla="*/ 0 h 53"/>
                <a:gd name="T2" fmla="*/ 9 w 9"/>
                <a:gd name="T3" fmla="*/ 0 h 53"/>
                <a:gd name="T4" fmla="*/ 9 w 9"/>
                <a:gd name="T5" fmla="*/ 53 h 53"/>
                <a:gd name="T6" fmla="*/ 0 w 9"/>
                <a:gd name="T7" fmla="*/ 53 h 53"/>
                <a:gd name="T8" fmla="*/ 0 w 9"/>
                <a:gd name="T9" fmla="*/ 0 h 53"/>
                <a:gd name="T10" fmla="*/ 0 w 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3">
                  <a:moveTo>
                    <a:pt x="0" y="0"/>
                  </a:moveTo>
                  <a:lnTo>
                    <a:pt x="9" y="0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30" name="Freeform 137">
              <a:extLst>
                <a:ext uri="{FF2B5EF4-FFF2-40B4-BE49-F238E27FC236}">
                  <a16:creationId xmlns:a16="http://schemas.microsoft.com/office/drawing/2014/main" id="{3ACFF4A3-D2B8-B3AA-D56F-80BCD230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3852482"/>
              <a:ext cx="13329" cy="78493"/>
            </a:xfrm>
            <a:custGeom>
              <a:avLst/>
              <a:gdLst>
                <a:gd name="T0" fmla="*/ 0 w 9"/>
                <a:gd name="T1" fmla="*/ 0 h 53"/>
                <a:gd name="T2" fmla="*/ 9 w 9"/>
                <a:gd name="T3" fmla="*/ 0 h 53"/>
                <a:gd name="T4" fmla="*/ 9 w 9"/>
                <a:gd name="T5" fmla="*/ 53 h 53"/>
                <a:gd name="T6" fmla="*/ 0 w 9"/>
                <a:gd name="T7" fmla="*/ 53 h 53"/>
                <a:gd name="T8" fmla="*/ 0 w 9"/>
                <a:gd name="T9" fmla="*/ 0 h 53"/>
                <a:gd name="T10" fmla="*/ 0 w 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3">
                  <a:moveTo>
                    <a:pt x="0" y="0"/>
                  </a:moveTo>
                  <a:lnTo>
                    <a:pt x="9" y="0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31" name="Freeform 138">
              <a:extLst>
                <a:ext uri="{FF2B5EF4-FFF2-40B4-BE49-F238E27FC236}">
                  <a16:creationId xmlns:a16="http://schemas.microsoft.com/office/drawing/2014/main" id="{D1E37971-5C3D-E3CD-5B1C-0A3D77844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4005026"/>
              <a:ext cx="13329" cy="79974"/>
            </a:xfrm>
            <a:custGeom>
              <a:avLst/>
              <a:gdLst>
                <a:gd name="T0" fmla="*/ 0 w 9"/>
                <a:gd name="T1" fmla="*/ 0 h 54"/>
                <a:gd name="T2" fmla="*/ 9 w 9"/>
                <a:gd name="T3" fmla="*/ 0 h 54"/>
                <a:gd name="T4" fmla="*/ 9 w 9"/>
                <a:gd name="T5" fmla="*/ 54 h 54"/>
                <a:gd name="T6" fmla="*/ 0 w 9"/>
                <a:gd name="T7" fmla="*/ 54 h 54"/>
                <a:gd name="T8" fmla="*/ 0 w 9"/>
                <a:gd name="T9" fmla="*/ 0 h 54"/>
                <a:gd name="T10" fmla="*/ 0 w 9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4">
                  <a:moveTo>
                    <a:pt x="0" y="0"/>
                  </a:moveTo>
                  <a:lnTo>
                    <a:pt x="9" y="0"/>
                  </a:lnTo>
                  <a:lnTo>
                    <a:pt x="9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32" name="Freeform 139">
              <a:extLst>
                <a:ext uri="{FF2B5EF4-FFF2-40B4-BE49-F238E27FC236}">
                  <a16:creationId xmlns:a16="http://schemas.microsoft.com/office/drawing/2014/main" id="{6793258F-32BA-5CA3-3DA8-063EF2C25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4163492"/>
              <a:ext cx="13329" cy="78493"/>
            </a:xfrm>
            <a:custGeom>
              <a:avLst/>
              <a:gdLst>
                <a:gd name="T0" fmla="*/ 0 w 9"/>
                <a:gd name="T1" fmla="*/ 0 h 53"/>
                <a:gd name="T2" fmla="*/ 9 w 9"/>
                <a:gd name="T3" fmla="*/ 0 h 53"/>
                <a:gd name="T4" fmla="*/ 9 w 9"/>
                <a:gd name="T5" fmla="*/ 53 h 53"/>
                <a:gd name="T6" fmla="*/ 0 w 9"/>
                <a:gd name="T7" fmla="*/ 53 h 53"/>
                <a:gd name="T8" fmla="*/ 0 w 9"/>
                <a:gd name="T9" fmla="*/ 0 h 53"/>
                <a:gd name="T10" fmla="*/ 0 w 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3">
                  <a:moveTo>
                    <a:pt x="0" y="0"/>
                  </a:moveTo>
                  <a:lnTo>
                    <a:pt x="9" y="0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33" name="Freeform 140">
              <a:extLst>
                <a:ext uri="{FF2B5EF4-FFF2-40B4-BE49-F238E27FC236}">
                  <a16:creationId xmlns:a16="http://schemas.microsoft.com/office/drawing/2014/main" id="{5C204F96-C830-DD01-1BF8-3473CDBC6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799" y="4321959"/>
              <a:ext cx="13329" cy="78493"/>
            </a:xfrm>
            <a:custGeom>
              <a:avLst/>
              <a:gdLst>
                <a:gd name="T0" fmla="*/ 0 w 9"/>
                <a:gd name="T1" fmla="*/ 0 h 53"/>
                <a:gd name="T2" fmla="*/ 9 w 9"/>
                <a:gd name="T3" fmla="*/ 0 h 53"/>
                <a:gd name="T4" fmla="*/ 9 w 9"/>
                <a:gd name="T5" fmla="*/ 53 h 53"/>
                <a:gd name="T6" fmla="*/ 0 w 9"/>
                <a:gd name="T7" fmla="*/ 53 h 53"/>
                <a:gd name="T8" fmla="*/ 0 w 9"/>
                <a:gd name="T9" fmla="*/ 0 h 53"/>
                <a:gd name="T10" fmla="*/ 0 w 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3">
                  <a:moveTo>
                    <a:pt x="0" y="0"/>
                  </a:moveTo>
                  <a:lnTo>
                    <a:pt x="9" y="0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34" name="Line 141">
              <a:extLst>
                <a:ext uri="{FF2B5EF4-FFF2-40B4-BE49-F238E27FC236}">
                  <a16:creationId xmlns:a16="http://schemas.microsoft.com/office/drawing/2014/main" id="{072781EA-1DF5-49BF-4102-023C677CAF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1799" y="1713922"/>
              <a:ext cx="0" cy="2936818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35" name="Freeform 142">
              <a:extLst>
                <a:ext uri="{FF2B5EF4-FFF2-40B4-BE49-F238E27FC236}">
                  <a16:creationId xmlns:a16="http://schemas.microsoft.com/office/drawing/2014/main" id="{72446188-5D42-5581-C643-B78DFF06E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7" y="1811668"/>
              <a:ext cx="598323" cy="78493"/>
            </a:xfrm>
            <a:custGeom>
              <a:avLst/>
              <a:gdLst>
                <a:gd name="T0" fmla="*/ 0 w 404"/>
                <a:gd name="T1" fmla="*/ 0 h 53"/>
                <a:gd name="T2" fmla="*/ 404 w 404"/>
                <a:gd name="T3" fmla="*/ 0 h 53"/>
                <a:gd name="T4" fmla="*/ 404 w 404"/>
                <a:gd name="T5" fmla="*/ 53 h 53"/>
                <a:gd name="T6" fmla="*/ 0 w 404"/>
                <a:gd name="T7" fmla="*/ 53 h 53"/>
                <a:gd name="T8" fmla="*/ 0 w 404"/>
                <a:gd name="T9" fmla="*/ 0 h 53"/>
                <a:gd name="T10" fmla="*/ 0 w 404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" h="53">
                  <a:moveTo>
                    <a:pt x="0" y="0"/>
                  </a:moveTo>
                  <a:lnTo>
                    <a:pt x="404" y="0"/>
                  </a:lnTo>
                  <a:lnTo>
                    <a:pt x="404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36" name="Freeform 143">
              <a:extLst>
                <a:ext uri="{FF2B5EF4-FFF2-40B4-BE49-F238E27FC236}">
                  <a16:creationId xmlns:a16="http://schemas.microsoft.com/office/drawing/2014/main" id="{719254C0-B6EE-FB84-C6EC-8E50172A6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358" y="1964211"/>
              <a:ext cx="121442" cy="79974"/>
            </a:xfrm>
            <a:custGeom>
              <a:avLst/>
              <a:gdLst>
                <a:gd name="T0" fmla="*/ 0 w 82"/>
                <a:gd name="T1" fmla="*/ 0 h 54"/>
                <a:gd name="T2" fmla="*/ 82 w 82"/>
                <a:gd name="T3" fmla="*/ 0 h 54"/>
                <a:gd name="T4" fmla="*/ 82 w 82"/>
                <a:gd name="T5" fmla="*/ 54 h 54"/>
                <a:gd name="T6" fmla="*/ 0 w 82"/>
                <a:gd name="T7" fmla="*/ 54 h 54"/>
                <a:gd name="T8" fmla="*/ 0 w 82"/>
                <a:gd name="T9" fmla="*/ 0 h 54"/>
                <a:gd name="T10" fmla="*/ 0 w 8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54">
                  <a:moveTo>
                    <a:pt x="0" y="0"/>
                  </a:moveTo>
                  <a:lnTo>
                    <a:pt x="82" y="0"/>
                  </a:lnTo>
                  <a:lnTo>
                    <a:pt x="82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37" name="Freeform 144">
              <a:extLst>
                <a:ext uri="{FF2B5EF4-FFF2-40B4-BE49-F238E27FC236}">
                  <a16:creationId xmlns:a16="http://schemas.microsoft.com/office/drawing/2014/main" id="{E7F4112E-4DE6-6D0F-1B5A-A9FF92296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372" y="2122677"/>
              <a:ext cx="278428" cy="78493"/>
            </a:xfrm>
            <a:custGeom>
              <a:avLst/>
              <a:gdLst>
                <a:gd name="T0" fmla="*/ 0 w 188"/>
                <a:gd name="T1" fmla="*/ 0 h 53"/>
                <a:gd name="T2" fmla="*/ 188 w 188"/>
                <a:gd name="T3" fmla="*/ 0 h 53"/>
                <a:gd name="T4" fmla="*/ 188 w 188"/>
                <a:gd name="T5" fmla="*/ 53 h 53"/>
                <a:gd name="T6" fmla="*/ 0 w 188"/>
                <a:gd name="T7" fmla="*/ 53 h 53"/>
                <a:gd name="T8" fmla="*/ 0 w 188"/>
                <a:gd name="T9" fmla="*/ 0 h 53"/>
                <a:gd name="T10" fmla="*/ 0 w 188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53">
                  <a:moveTo>
                    <a:pt x="0" y="0"/>
                  </a:moveTo>
                  <a:lnTo>
                    <a:pt x="188" y="0"/>
                  </a:lnTo>
                  <a:lnTo>
                    <a:pt x="188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38" name="Freeform 145">
              <a:extLst>
                <a:ext uri="{FF2B5EF4-FFF2-40B4-BE49-F238E27FC236}">
                  <a16:creationId xmlns:a16="http://schemas.microsoft.com/office/drawing/2014/main" id="{5103B0B8-E8F4-A6DB-EE9A-3D5531856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940" y="2281145"/>
              <a:ext cx="88860" cy="78493"/>
            </a:xfrm>
            <a:custGeom>
              <a:avLst/>
              <a:gdLst>
                <a:gd name="T0" fmla="*/ 0 w 60"/>
                <a:gd name="T1" fmla="*/ 0 h 53"/>
                <a:gd name="T2" fmla="*/ 60 w 60"/>
                <a:gd name="T3" fmla="*/ 0 h 53"/>
                <a:gd name="T4" fmla="*/ 60 w 60"/>
                <a:gd name="T5" fmla="*/ 53 h 53"/>
                <a:gd name="T6" fmla="*/ 0 w 60"/>
                <a:gd name="T7" fmla="*/ 53 h 53"/>
                <a:gd name="T8" fmla="*/ 0 w 60"/>
                <a:gd name="T9" fmla="*/ 0 h 53"/>
                <a:gd name="T10" fmla="*/ 0 w 60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3">
                  <a:moveTo>
                    <a:pt x="0" y="0"/>
                  </a:moveTo>
                  <a:lnTo>
                    <a:pt x="60" y="0"/>
                  </a:lnTo>
                  <a:lnTo>
                    <a:pt x="6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39" name="Freeform 146">
              <a:extLst>
                <a:ext uri="{FF2B5EF4-FFF2-40B4-BE49-F238E27FC236}">
                  <a16:creationId xmlns:a16="http://schemas.microsoft.com/office/drawing/2014/main" id="{34BEF3C0-FC7B-C1A5-3C10-9AEBB1A57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994" y="2438130"/>
              <a:ext cx="482805" cy="79974"/>
            </a:xfrm>
            <a:custGeom>
              <a:avLst/>
              <a:gdLst>
                <a:gd name="T0" fmla="*/ 0 w 326"/>
                <a:gd name="T1" fmla="*/ 0 h 54"/>
                <a:gd name="T2" fmla="*/ 326 w 326"/>
                <a:gd name="T3" fmla="*/ 0 h 54"/>
                <a:gd name="T4" fmla="*/ 326 w 326"/>
                <a:gd name="T5" fmla="*/ 54 h 54"/>
                <a:gd name="T6" fmla="*/ 0 w 326"/>
                <a:gd name="T7" fmla="*/ 54 h 54"/>
                <a:gd name="T8" fmla="*/ 0 w 326"/>
                <a:gd name="T9" fmla="*/ 0 h 54"/>
                <a:gd name="T10" fmla="*/ 0 w 326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54">
                  <a:moveTo>
                    <a:pt x="0" y="0"/>
                  </a:moveTo>
                  <a:lnTo>
                    <a:pt x="326" y="0"/>
                  </a:lnTo>
                  <a:lnTo>
                    <a:pt x="32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40" name="Freeform 147">
              <a:extLst>
                <a:ext uri="{FF2B5EF4-FFF2-40B4-BE49-F238E27FC236}">
                  <a16:creationId xmlns:a16="http://schemas.microsoft.com/office/drawing/2014/main" id="{9ADADB15-E270-35E5-5AA1-E6B30A30E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204" y="2592154"/>
              <a:ext cx="2486595" cy="78493"/>
            </a:xfrm>
            <a:custGeom>
              <a:avLst/>
              <a:gdLst>
                <a:gd name="T0" fmla="*/ 0 w 1679"/>
                <a:gd name="T1" fmla="*/ 0 h 53"/>
                <a:gd name="T2" fmla="*/ 1679 w 1679"/>
                <a:gd name="T3" fmla="*/ 0 h 53"/>
                <a:gd name="T4" fmla="*/ 1679 w 1679"/>
                <a:gd name="T5" fmla="*/ 53 h 53"/>
                <a:gd name="T6" fmla="*/ 0 w 1679"/>
                <a:gd name="T7" fmla="*/ 53 h 53"/>
                <a:gd name="T8" fmla="*/ 0 w 1679"/>
                <a:gd name="T9" fmla="*/ 0 h 53"/>
                <a:gd name="T10" fmla="*/ 0 w 167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9" h="53">
                  <a:moveTo>
                    <a:pt x="0" y="0"/>
                  </a:moveTo>
                  <a:lnTo>
                    <a:pt x="1679" y="0"/>
                  </a:lnTo>
                  <a:lnTo>
                    <a:pt x="1679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41" name="Freeform 148">
              <a:extLst>
                <a:ext uri="{FF2B5EF4-FFF2-40B4-BE49-F238E27FC236}">
                  <a16:creationId xmlns:a16="http://schemas.microsoft.com/office/drawing/2014/main" id="{ECE23043-50BC-7924-B650-65D8AF51B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159" y="2750620"/>
              <a:ext cx="534641" cy="78493"/>
            </a:xfrm>
            <a:custGeom>
              <a:avLst/>
              <a:gdLst>
                <a:gd name="T0" fmla="*/ 0 w 361"/>
                <a:gd name="T1" fmla="*/ 0 h 53"/>
                <a:gd name="T2" fmla="*/ 361 w 361"/>
                <a:gd name="T3" fmla="*/ 0 h 53"/>
                <a:gd name="T4" fmla="*/ 361 w 361"/>
                <a:gd name="T5" fmla="*/ 53 h 53"/>
                <a:gd name="T6" fmla="*/ 0 w 361"/>
                <a:gd name="T7" fmla="*/ 53 h 53"/>
                <a:gd name="T8" fmla="*/ 0 w 361"/>
                <a:gd name="T9" fmla="*/ 0 h 53"/>
                <a:gd name="T10" fmla="*/ 0 w 361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53">
                  <a:moveTo>
                    <a:pt x="0" y="0"/>
                  </a:moveTo>
                  <a:lnTo>
                    <a:pt x="361" y="0"/>
                  </a:lnTo>
                  <a:lnTo>
                    <a:pt x="361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42" name="Freeform 149">
              <a:extLst>
                <a:ext uri="{FF2B5EF4-FFF2-40B4-BE49-F238E27FC236}">
                  <a16:creationId xmlns:a16="http://schemas.microsoft.com/office/drawing/2014/main" id="{33F9D75B-68A3-1792-CF1A-C349C9AD1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054" y="2907606"/>
              <a:ext cx="97746" cy="79974"/>
            </a:xfrm>
            <a:custGeom>
              <a:avLst/>
              <a:gdLst>
                <a:gd name="T0" fmla="*/ 0 w 66"/>
                <a:gd name="T1" fmla="*/ 0 h 54"/>
                <a:gd name="T2" fmla="*/ 66 w 66"/>
                <a:gd name="T3" fmla="*/ 0 h 54"/>
                <a:gd name="T4" fmla="*/ 66 w 66"/>
                <a:gd name="T5" fmla="*/ 54 h 54"/>
                <a:gd name="T6" fmla="*/ 0 w 66"/>
                <a:gd name="T7" fmla="*/ 54 h 54"/>
                <a:gd name="T8" fmla="*/ 0 w 66"/>
                <a:gd name="T9" fmla="*/ 0 h 54"/>
                <a:gd name="T10" fmla="*/ 0 w 66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4">
                  <a:moveTo>
                    <a:pt x="0" y="0"/>
                  </a:moveTo>
                  <a:lnTo>
                    <a:pt x="66" y="0"/>
                  </a:lnTo>
                  <a:lnTo>
                    <a:pt x="6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43" name="Freeform 150">
              <a:extLst>
                <a:ext uri="{FF2B5EF4-FFF2-40B4-BE49-F238E27FC236}">
                  <a16:creationId xmlns:a16="http://schemas.microsoft.com/office/drawing/2014/main" id="{03B7E4D7-AFD4-57A8-65C9-04B2617B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359" y="3066073"/>
              <a:ext cx="1485441" cy="78493"/>
            </a:xfrm>
            <a:custGeom>
              <a:avLst/>
              <a:gdLst>
                <a:gd name="T0" fmla="*/ 0 w 1003"/>
                <a:gd name="T1" fmla="*/ 0 h 53"/>
                <a:gd name="T2" fmla="*/ 1003 w 1003"/>
                <a:gd name="T3" fmla="*/ 0 h 53"/>
                <a:gd name="T4" fmla="*/ 1003 w 1003"/>
                <a:gd name="T5" fmla="*/ 53 h 53"/>
                <a:gd name="T6" fmla="*/ 0 w 1003"/>
                <a:gd name="T7" fmla="*/ 53 h 53"/>
                <a:gd name="T8" fmla="*/ 0 w 1003"/>
                <a:gd name="T9" fmla="*/ 0 h 53"/>
                <a:gd name="T10" fmla="*/ 0 w 1003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3" h="53">
                  <a:moveTo>
                    <a:pt x="0" y="0"/>
                  </a:moveTo>
                  <a:lnTo>
                    <a:pt x="1003" y="0"/>
                  </a:lnTo>
                  <a:lnTo>
                    <a:pt x="1003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44" name="Freeform 151">
              <a:extLst>
                <a:ext uri="{FF2B5EF4-FFF2-40B4-BE49-F238E27FC236}">
                  <a16:creationId xmlns:a16="http://schemas.microsoft.com/office/drawing/2014/main" id="{6DC81FCD-81FF-5040-A10E-80C97D4B5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790" y="3224540"/>
              <a:ext cx="311009" cy="74050"/>
            </a:xfrm>
            <a:custGeom>
              <a:avLst/>
              <a:gdLst>
                <a:gd name="T0" fmla="*/ 0 w 210"/>
                <a:gd name="T1" fmla="*/ 0 h 50"/>
                <a:gd name="T2" fmla="*/ 210 w 210"/>
                <a:gd name="T3" fmla="*/ 0 h 50"/>
                <a:gd name="T4" fmla="*/ 210 w 210"/>
                <a:gd name="T5" fmla="*/ 50 h 50"/>
                <a:gd name="T6" fmla="*/ 0 w 210"/>
                <a:gd name="T7" fmla="*/ 50 h 50"/>
                <a:gd name="T8" fmla="*/ 0 w 210"/>
                <a:gd name="T9" fmla="*/ 0 h 50"/>
                <a:gd name="T10" fmla="*/ 0 w 210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50">
                  <a:moveTo>
                    <a:pt x="0" y="0"/>
                  </a:moveTo>
                  <a:lnTo>
                    <a:pt x="210" y="0"/>
                  </a:lnTo>
                  <a:lnTo>
                    <a:pt x="210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45" name="Freeform 152">
              <a:extLst>
                <a:ext uri="{FF2B5EF4-FFF2-40B4-BE49-F238E27FC236}">
                  <a16:creationId xmlns:a16="http://schemas.microsoft.com/office/drawing/2014/main" id="{35AB207F-745B-F45F-043A-8F5FC662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168" y="3377083"/>
              <a:ext cx="106632" cy="79974"/>
            </a:xfrm>
            <a:custGeom>
              <a:avLst/>
              <a:gdLst>
                <a:gd name="T0" fmla="*/ 0 w 72"/>
                <a:gd name="T1" fmla="*/ 0 h 54"/>
                <a:gd name="T2" fmla="*/ 72 w 72"/>
                <a:gd name="T3" fmla="*/ 0 h 54"/>
                <a:gd name="T4" fmla="*/ 72 w 72"/>
                <a:gd name="T5" fmla="*/ 54 h 54"/>
                <a:gd name="T6" fmla="*/ 0 w 72"/>
                <a:gd name="T7" fmla="*/ 54 h 54"/>
                <a:gd name="T8" fmla="*/ 0 w 72"/>
                <a:gd name="T9" fmla="*/ 0 h 54"/>
                <a:gd name="T10" fmla="*/ 0 w 7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4">
                  <a:moveTo>
                    <a:pt x="0" y="0"/>
                  </a:moveTo>
                  <a:lnTo>
                    <a:pt x="72" y="0"/>
                  </a:lnTo>
                  <a:lnTo>
                    <a:pt x="72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46" name="Freeform 153">
              <a:extLst>
                <a:ext uri="{FF2B5EF4-FFF2-40B4-BE49-F238E27FC236}">
                  <a16:creationId xmlns:a16="http://schemas.microsoft.com/office/drawing/2014/main" id="{094DCF4C-8868-BAB1-A5EA-2533F0628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493" y="3535549"/>
              <a:ext cx="989306" cy="79974"/>
            </a:xfrm>
            <a:custGeom>
              <a:avLst/>
              <a:gdLst>
                <a:gd name="T0" fmla="*/ 0 w 668"/>
                <a:gd name="T1" fmla="*/ 0 h 54"/>
                <a:gd name="T2" fmla="*/ 668 w 668"/>
                <a:gd name="T3" fmla="*/ 0 h 54"/>
                <a:gd name="T4" fmla="*/ 668 w 668"/>
                <a:gd name="T5" fmla="*/ 54 h 54"/>
                <a:gd name="T6" fmla="*/ 0 w 668"/>
                <a:gd name="T7" fmla="*/ 54 h 54"/>
                <a:gd name="T8" fmla="*/ 0 w 668"/>
                <a:gd name="T9" fmla="*/ 0 h 54"/>
                <a:gd name="T10" fmla="*/ 0 w 668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8" h="54">
                  <a:moveTo>
                    <a:pt x="0" y="0"/>
                  </a:moveTo>
                  <a:lnTo>
                    <a:pt x="668" y="0"/>
                  </a:lnTo>
                  <a:lnTo>
                    <a:pt x="668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47" name="Freeform 154">
              <a:extLst>
                <a:ext uri="{FF2B5EF4-FFF2-40B4-BE49-F238E27FC236}">
                  <a16:creationId xmlns:a16="http://schemas.microsoft.com/office/drawing/2014/main" id="{91CE1DB8-00BD-BD43-C0A7-0252B755E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297" y="3694016"/>
              <a:ext cx="389503" cy="78493"/>
            </a:xfrm>
            <a:custGeom>
              <a:avLst/>
              <a:gdLst>
                <a:gd name="T0" fmla="*/ 0 w 263"/>
                <a:gd name="T1" fmla="*/ 0 h 53"/>
                <a:gd name="T2" fmla="*/ 263 w 263"/>
                <a:gd name="T3" fmla="*/ 0 h 53"/>
                <a:gd name="T4" fmla="*/ 263 w 263"/>
                <a:gd name="T5" fmla="*/ 53 h 53"/>
                <a:gd name="T6" fmla="*/ 0 w 263"/>
                <a:gd name="T7" fmla="*/ 53 h 53"/>
                <a:gd name="T8" fmla="*/ 0 w 263"/>
                <a:gd name="T9" fmla="*/ 0 h 53"/>
                <a:gd name="T10" fmla="*/ 0 w 263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53">
                  <a:moveTo>
                    <a:pt x="0" y="0"/>
                  </a:moveTo>
                  <a:lnTo>
                    <a:pt x="263" y="0"/>
                  </a:lnTo>
                  <a:lnTo>
                    <a:pt x="263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48" name="Freeform 155">
              <a:extLst>
                <a:ext uri="{FF2B5EF4-FFF2-40B4-BE49-F238E27FC236}">
                  <a16:creationId xmlns:a16="http://schemas.microsoft.com/office/drawing/2014/main" id="{C4913848-29E0-6145-2D11-08084D303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422" y="3852482"/>
              <a:ext cx="204378" cy="78493"/>
            </a:xfrm>
            <a:custGeom>
              <a:avLst/>
              <a:gdLst>
                <a:gd name="T0" fmla="*/ 0 w 138"/>
                <a:gd name="T1" fmla="*/ 0 h 53"/>
                <a:gd name="T2" fmla="*/ 138 w 138"/>
                <a:gd name="T3" fmla="*/ 0 h 53"/>
                <a:gd name="T4" fmla="*/ 138 w 138"/>
                <a:gd name="T5" fmla="*/ 53 h 53"/>
                <a:gd name="T6" fmla="*/ 0 w 138"/>
                <a:gd name="T7" fmla="*/ 53 h 53"/>
                <a:gd name="T8" fmla="*/ 0 w 138"/>
                <a:gd name="T9" fmla="*/ 0 h 53"/>
                <a:gd name="T10" fmla="*/ 0 w 138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53">
                  <a:moveTo>
                    <a:pt x="0" y="0"/>
                  </a:moveTo>
                  <a:lnTo>
                    <a:pt x="138" y="0"/>
                  </a:lnTo>
                  <a:lnTo>
                    <a:pt x="138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49" name="Freeform 156">
              <a:extLst>
                <a:ext uri="{FF2B5EF4-FFF2-40B4-BE49-F238E27FC236}">
                  <a16:creationId xmlns:a16="http://schemas.microsoft.com/office/drawing/2014/main" id="{945F0C67-8067-1112-21B8-5A7C0AF16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814" y="4005026"/>
              <a:ext cx="273985" cy="79974"/>
            </a:xfrm>
            <a:custGeom>
              <a:avLst/>
              <a:gdLst>
                <a:gd name="T0" fmla="*/ 0 w 185"/>
                <a:gd name="T1" fmla="*/ 0 h 54"/>
                <a:gd name="T2" fmla="*/ 185 w 185"/>
                <a:gd name="T3" fmla="*/ 0 h 54"/>
                <a:gd name="T4" fmla="*/ 185 w 185"/>
                <a:gd name="T5" fmla="*/ 54 h 54"/>
                <a:gd name="T6" fmla="*/ 0 w 185"/>
                <a:gd name="T7" fmla="*/ 54 h 54"/>
                <a:gd name="T8" fmla="*/ 0 w 185"/>
                <a:gd name="T9" fmla="*/ 0 h 54"/>
                <a:gd name="T10" fmla="*/ 0 w 185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54">
                  <a:moveTo>
                    <a:pt x="0" y="0"/>
                  </a:moveTo>
                  <a:lnTo>
                    <a:pt x="185" y="0"/>
                  </a:lnTo>
                  <a:lnTo>
                    <a:pt x="185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50" name="Freeform 157">
              <a:extLst>
                <a:ext uri="{FF2B5EF4-FFF2-40B4-BE49-F238E27FC236}">
                  <a16:creationId xmlns:a16="http://schemas.microsoft.com/office/drawing/2014/main" id="{3681E0F8-FDFF-7F08-3C53-7C2E35983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273" y="4163492"/>
              <a:ext cx="543527" cy="78493"/>
            </a:xfrm>
            <a:custGeom>
              <a:avLst/>
              <a:gdLst>
                <a:gd name="T0" fmla="*/ 0 w 367"/>
                <a:gd name="T1" fmla="*/ 0 h 53"/>
                <a:gd name="T2" fmla="*/ 367 w 367"/>
                <a:gd name="T3" fmla="*/ 0 h 53"/>
                <a:gd name="T4" fmla="*/ 367 w 367"/>
                <a:gd name="T5" fmla="*/ 53 h 53"/>
                <a:gd name="T6" fmla="*/ 0 w 367"/>
                <a:gd name="T7" fmla="*/ 53 h 53"/>
                <a:gd name="T8" fmla="*/ 0 w 367"/>
                <a:gd name="T9" fmla="*/ 0 h 53"/>
                <a:gd name="T10" fmla="*/ 0 w 367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53">
                  <a:moveTo>
                    <a:pt x="0" y="0"/>
                  </a:moveTo>
                  <a:lnTo>
                    <a:pt x="367" y="0"/>
                  </a:lnTo>
                  <a:lnTo>
                    <a:pt x="367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51" name="Freeform 158">
              <a:extLst>
                <a:ext uri="{FF2B5EF4-FFF2-40B4-BE49-F238E27FC236}">
                  <a16:creationId xmlns:a16="http://schemas.microsoft.com/office/drawing/2014/main" id="{3B1BAB99-E31E-685E-0D27-F7366978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740" y="4321959"/>
              <a:ext cx="385059" cy="78493"/>
            </a:xfrm>
            <a:custGeom>
              <a:avLst/>
              <a:gdLst>
                <a:gd name="T0" fmla="*/ 0 w 260"/>
                <a:gd name="T1" fmla="*/ 0 h 53"/>
                <a:gd name="T2" fmla="*/ 260 w 260"/>
                <a:gd name="T3" fmla="*/ 0 h 53"/>
                <a:gd name="T4" fmla="*/ 260 w 260"/>
                <a:gd name="T5" fmla="*/ 53 h 53"/>
                <a:gd name="T6" fmla="*/ 0 w 260"/>
                <a:gd name="T7" fmla="*/ 53 h 53"/>
                <a:gd name="T8" fmla="*/ 0 w 260"/>
                <a:gd name="T9" fmla="*/ 0 h 53"/>
                <a:gd name="T10" fmla="*/ 0 w 260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53">
                  <a:moveTo>
                    <a:pt x="0" y="0"/>
                  </a:moveTo>
                  <a:lnTo>
                    <a:pt x="260" y="0"/>
                  </a:lnTo>
                  <a:lnTo>
                    <a:pt x="26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52" name="Freeform 159">
              <a:extLst>
                <a:ext uri="{FF2B5EF4-FFF2-40B4-BE49-F238E27FC236}">
                  <a16:creationId xmlns:a16="http://schemas.microsoft.com/office/drawing/2014/main" id="{37877DB0-6870-EB17-906F-B645FDA9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268" y="4478945"/>
              <a:ext cx="1322531" cy="79974"/>
            </a:xfrm>
            <a:custGeom>
              <a:avLst/>
              <a:gdLst>
                <a:gd name="T0" fmla="*/ 0 w 893"/>
                <a:gd name="T1" fmla="*/ 0 h 54"/>
                <a:gd name="T2" fmla="*/ 893 w 893"/>
                <a:gd name="T3" fmla="*/ 0 h 54"/>
                <a:gd name="T4" fmla="*/ 893 w 893"/>
                <a:gd name="T5" fmla="*/ 54 h 54"/>
                <a:gd name="T6" fmla="*/ 0 w 893"/>
                <a:gd name="T7" fmla="*/ 54 h 54"/>
                <a:gd name="T8" fmla="*/ 0 w 893"/>
                <a:gd name="T9" fmla="*/ 0 h 54"/>
                <a:gd name="T10" fmla="*/ 0 w 893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3" h="54">
                  <a:moveTo>
                    <a:pt x="0" y="0"/>
                  </a:moveTo>
                  <a:lnTo>
                    <a:pt x="893" y="0"/>
                  </a:lnTo>
                  <a:lnTo>
                    <a:pt x="893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53" name="Line 160">
              <a:extLst>
                <a:ext uri="{FF2B5EF4-FFF2-40B4-BE49-F238E27FC236}">
                  <a16:creationId xmlns:a16="http://schemas.microsoft.com/office/drawing/2014/main" id="{E2870C92-3F8C-E7BC-9D13-36D7E162A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1799" y="1713922"/>
              <a:ext cx="0" cy="2936818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54" name="Freeform 161">
              <a:extLst>
                <a:ext uri="{FF2B5EF4-FFF2-40B4-BE49-F238E27FC236}">
                  <a16:creationId xmlns:a16="http://schemas.microsoft.com/office/drawing/2014/main" id="{20656990-8C97-7D78-75B3-075DA8D6F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417" y="1968654"/>
              <a:ext cx="56278" cy="60721"/>
            </a:xfrm>
            <a:custGeom>
              <a:avLst/>
              <a:gdLst>
                <a:gd name="T0" fmla="*/ 0 w 38"/>
                <a:gd name="T1" fmla="*/ 0 h 41"/>
                <a:gd name="T2" fmla="*/ 38 w 38"/>
                <a:gd name="T3" fmla="*/ 0 h 41"/>
                <a:gd name="T4" fmla="*/ 38 w 38"/>
                <a:gd name="T5" fmla="*/ 41 h 41"/>
                <a:gd name="T6" fmla="*/ 0 w 38"/>
                <a:gd name="T7" fmla="*/ 41 h 41"/>
                <a:gd name="T8" fmla="*/ 0 w 38"/>
                <a:gd name="T9" fmla="*/ 0 h 41"/>
                <a:gd name="T10" fmla="*/ 0 w 38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1">
                  <a:moveTo>
                    <a:pt x="0" y="0"/>
                  </a:moveTo>
                  <a:lnTo>
                    <a:pt x="38" y="0"/>
                  </a:lnTo>
                  <a:lnTo>
                    <a:pt x="38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55" name="Freeform 162">
              <a:extLst>
                <a:ext uri="{FF2B5EF4-FFF2-40B4-BE49-F238E27FC236}">
                  <a16:creationId xmlns:a16="http://schemas.microsoft.com/office/drawing/2014/main" id="{2EB1FBD2-0093-CF0F-3571-DF4CCF309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86" y="2127121"/>
              <a:ext cx="56278" cy="60721"/>
            </a:xfrm>
            <a:custGeom>
              <a:avLst/>
              <a:gdLst>
                <a:gd name="T0" fmla="*/ 0 w 38"/>
                <a:gd name="T1" fmla="*/ 0 h 41"/>
                <a:gd name="T2" fmla="*/ 38 w 38"/>
                <a:gd name="T3" fmla="*/ 0 h 41"/>
                <a:gd name="T4" fmla="*/ 38 w 38"/>
                <a:gd name="T5" fmla="*/ 41 h 41"/>
                <a:gd name="T6" fmla="*/ 0 w 38"/>
                <a:gd name="T7" fmla="*/ 41 h 41"/>
                <a:gd name="T8" fmla="*/ 0 w 38"/>
                <a:gd name="T9" fmla="*/ 0 h 41"/>
                <a:gd name="T10" fmla="*/ 0 w 38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1">
                  <a:moveTo>
                    <a:pt x="0" y="0"/>
                  </a:moveTo>
                  <a:lnTo>
                    <a:pt x="38" y="0"/>
                  </a:lnTo>
                  <a:lnTo>
                    <a:pt x="38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56" name="Freeform 163">
              <a:extLst>
                <a:ext uri="{FF2B5EF4-FFF2-40B4-BE49-F238E27FC236}">
                  <a16:creationId xmlns:a16="http://schemas.microsoft.com/office/drawing/2014/main" id="{1088FC3C-DAD6-FB96-00B1-9DC6D2029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729" y="2285587"/>
              <a:ext cx="54797" cy="60721"/>
            </a:xfrm>
            <a:custGeom>
              <a:avLst/>
              <a:gdLst>
                <a:gd name="T0" fmla="*/ 0 w 37"/>
                <a:gd name="T1" fmla="*/ 0 h 41"/>
                <a:gd name="T2" fmla="*/ 37 w 37"/>
                <a:gd name="T3" fmla="*/ 0 h 41"/>
                <a:gd name="T4" fmla="*/ 37 w 37"/>
                <a:gd name="T5" fmla="*/ 41 h 41"/>
                <a:gd name="T6" fmla="*/ 0 w 37"/>
                <a:gd name="T7" fmla="*/ 41 h 41"/>
                <a:gd name="T8" fmla="*/ 0 w 37"/>
                <a:gd name="T9" fmla="*/ 0 h 41"/>
                <a:gd name="T10" fmla="*/ 0 w 3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1">
                  <a:moveTo>
                    <a:pt x="0" y="0"/>
                  </a:moveTo>
                  <a:lnTo>
                    <a:pt x="37" y="0"/>
                  </a:lnTo>
                  <a:lnTo>
                    <a:pt x="37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57" name="Freeform 164">
              <a:extLst>
                <a:ext uri="{FF2B5EF4-FFF2-40B4-BE49-F238E27FC236}">
                  <a16:creationId xmlns:a16="http://schemas.microsoft.com/office/drawing/2014/main" id="{81FDC0E1-140B-329D-77CC-8882561BB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973" y="2596597"/>
              <a:ext cx="54797" cy="65164"/>
            </a:xfrm>
            <a:custGeom>
              <a:avLst/>
              <a:gdLst>
                <a:gd name="T0" fmla="*/ 0 w 37"/>
                <a:gd name="T1" fmla="*/ 0 h 44"/>
                <a:gd name="T2" fmla="*/ 37 w 37"/>
                <a:gd name="T3" fmla="*/ 0 h 44"/>
                <a:gd name="T4" fmla="*/ 37 w 37"/>
                <a:gd name="T5" fmla="*/ 44 h 44"/>
                <a:gd name="T6" fmla="*/ 0 w 37"/>
                <a:gd name="T7" fmla="*/ 44 h 44"/>
                <a:gd name="T8" fmla="*/ 0 w 37"/>
                <a:gd name="T9" fmla="*/ 0 h 44"/>
                <a:gd name="T10" fmla="*/ 0 w 37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4">
                  <a:moveTo>
                    <a:pt x="0" y="0"/>
                  </a:moveTo>
                  <a:lnTo>
                    <a:pt x="37" y="0"/>
                  </a:lnTo>
                  <a:lnTo>
                    <a:pt x="37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58" name="Freeform 165">
              <a:extLst>
                <a:ext uri="{FF2B5EF4-FFF2-40B4-BE49-F238E27FC236}">
                  <a16:creationId xmlns:a16="http://schemas.microsoft.com/office/drawing/2014/main" id="{EE1745AF-F746-B71B-9FA2-A97AF6FD6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023" y="2913530"/>
              <a:ext cx="60721" cy="59240"/>
            </a:xfrm>
            <a:custGeom>
              <a:avLst/>
              <a:gdLst>
                <a:gd name="T0" fmla="*/ 0 w 41"/>
                <a:gd name="T1" fmla="*/ 0 h 40"/>
                <a:gd name="T2" fmla="*/ 41 w 41"/>
                <a:gd name="T3" fmla="*/ 0 h 40"/>
                <a:gd name="T4" fmla="*/ 41 w 41"/>
                <a:gd name="T5" fmla="*/ 40 h 40"/>
                <a:gd name="T6" fmla="*/ 0 w 41"/>
                <a:gd name="T7" fmla="*/ 40 h 40"/>
                <a:gd name="T8" fmla="*/ 0 w 41"/>
                <a:gd name="T9" fmla="*/ 0 h 40"/>
                <a:gd name="T10" fmla="*/ 0 w 41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0">
                  <a:moveTo>
                    <a:pt x="0" y="0"/>
                  </a:moveTo>
                  <a:lnTo>
                    <a:pt x="41" y="0"/>
                  </a:lnTo>
                  <a:lnTo>
                    <a:pt x="41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59" name="Freeform 166">
              <a:extLst>
                <a:ext uri="{FF2B5EF4-FFF2-40B4-BE49-F238E27FC236}">
                  <a16:creationId xmlns:a16="http://schemas.microsoft.com/office/drawing/2014/main" id="{C55D20F6-E018-75A2-6D10-14BBCF326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849" y="3224540"/>
              <a:ext cx="54797" cy="65164"/>
            </a:xfrm>
            <a:custGeom>
              <a:avLst/>
              <a:gdLst>
                <a:gd name="T0" fmla="*/ 0 w 37"/>
                <a:gd name="T1" fmla="*/ 0 h 44"/>
                <a:gd name="T2" fmla="*/ 37 w 37"/>
                <a:gd name="T3" fmla="*/ 0 h 44"/>
                <a:gd name="T4" fmla="*/ 37 w 37"/>
                <a:gd name="T5" fmla="*/ 44 h 44"/>
                <a:gd name="T6" fmla="*/ 0 w 37"/>
                <a:gd name="T7" fmla="*/ 44 h 44"/>
                <a:gd name="T8" fmla="*/ 0 w 37"/>
                <a:gd name="T9" fmla="*/ 0 h 44"/>
                <a:gd name="T10" fmla="*/ 0 w 37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4">
                  <a:moveTo>
                    <a:pt x="0" y="0"/>
                  </a:moveTo>
                  <a:lnTo>
                    <a:pt x="37" y="0"/>
                  </a:lnTo>
                  <a:lnTo>
                    <a:pt x="37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60" name="Freeform 167">
              <a:extLst>
                <a:ext uri="{FF2B5EF4-FFF2-40B4-BE49-F238E27FC236}">
                  <a16:creationId xmlns:a16="http://schemas.microsoft.com/office/drawing/2014/main" id="{EBE7DCBF-4D09-61DB-AF8A-66B152BD2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924" y="3539992"/>
              <a:ext cx="56278" cy="60721"/>
            </a:xfrm>
            <a:custGeom>
              <a:avLst/>
              <a:gdLst>
                <a:gd name="T0" fmla="*/ 0 w 38"/>
                <a:gd name="T1" fmla="*/ 0 h 41"/>
                <a:gd name="T2" fmla="*/ 38 w 38"/>
                <a:gd name="T3" fmla="*/ 0 h 41"/>
                <a:gd name="T4" fmla="*/ 38 w 38"/>
                <a:gd name="T5" fmla="*/ 41 h 41"/>
                <a:gd name="T6" fmla="*/ 0 w 38"/>
                <a:gd name="T7" fmla="*/ 41 h 41"/>
                <a:gd name="T8" fmla="*/ 0 w 38"/>
                <a:gd name="T9" fmla="*/ 0 h 41"/>
                <a:gd name="T10" fmla="*/ 0 w 38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1">
                  <a:moveTo>
                    <a:pt x="0" y="0"/>
                  </a:moveTo>
                  <a:lnTo>
                    <a:pt x="38" y="0"/>
                  </a:lnTo>
                  <a:lnTo>
                    <a:pt x="38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61" name="Freeform 168">
              <a:extLst>
                <a:ext uri="{FF2B5EF4-FFF2-40B4-BE49-F238E27FC236}">
                  <a16:creationId xmlns:a16="http://schemas.microsoft.com/office/drawing/2014/main" id="{1E64FC65-22D6-581D-88F1-081D8C5A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35" y="4326402"/>
              <a:ext cx="56278" cy="60721"/>
            </a:xfrm>
            <a:custGeom>
              <a:avLst/>
              <a:gdLst>
                <a:gd name="T0" fmla="*/ 0 w 38"/>
                <a:gd name="T1" fmla="*/ 0 h 41"/>
                <a:gd name="T2" fmla="*/ 38 w 38"/>
                <a:gd name="T3" fmla="*/ 0 h 41"/>
                <a:gd name="T4" fmla="*/ 38 w 38"/>
                <a:gd name="T5" fmla="*/ 41 h 41"/>
                <a:gd name="T6" fmla="*/ 0 w 38"/>
                <a:gd name="T7" fmla="*/ 41 h 41"/>
                <a:gd name="T8" fmla="*/ 0 w 38"/>
                <a:gd name="T9" fmla="*/ 0 h 41"/>
                <a:gd name="T10" fmla="*/ 0 w 38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1">
                  <a:moveTo>
                    <a:pt x="0" y="0"/>
                  </a:moveTo>
                  <a:lnTo>
                    <a:pt x="38" y="0"/>
                  </a:lnTo>
                  <a:lnTo>
                    <a:pt x="38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62" name="Freeform 169">
              <a:extLst>
                <a:ext uri="{FF2B5EF4-FFF2-40B4-BE49-F238E27FC236}">
                  <a16:creationId xmlns:a16="http://schemas.microsoft.com/office/drawing/2014/main" id="{B70EAA64-7033-FF93-CEB6-05BAA8F5B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86" y="2276701"/>
              <a:ext cx="74050" cy="87379"/>
            </a:xfrm>
            <a:custGeom>
              <a:avLst/>
              <a:gdLst>
                <a:gd name="T0" fmla="*/ 16 w 16"/>
                <a:gd name="T1" fmla="*/ 9 h 19"/>
                <a:gd name="T2" fmla="*/ 12 w 16"/>
                <a:gd name="T3" fmla="*/ 2 h 19"/>
                <a:gd name="T4" fmla="*/ 4 w 16"/>
                <a:gd name="T5" fmla="*/ 2 h 19"/>
                <a:gd name="T6" fmla="*/ 0 w 16"/>
                <a:gd name="T7" fmla="*/ 9 h 19"/>
                <a:gd name="T8" fmla="*/ 4 w 16"/>
                <a:gd name="T9" fmla="*/ 17 h 19"/>
                <a:gd name="T10" fmla="*/ 12 w 16"/>
                <a:gd name="T11" fmla="*/ 17 h 19"/>
                <a:gd name="T12" fmla="*/ 16 w 16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9"/>
                  </a:moveTo>
                  <a:cubicBezTo>
                    <a:pt x="16" y="6"/>
                    <a:pt x="15" y="3"/>
                    <a:pt x="12" y="2"/>
                  </a:cubicBezTo>
                  <a:cubicBezTo>
                    <a:pt x="10" y="0"/>
                    <a:pt x="7" y="0"/>
                    <a:pt x="4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13"/>
                    <a:pt x="2" y="16"/>
                    <a:pt x="4" y="17"/>
                  </a:cubicBezTo>
                  <a:cubicBezTo>
                    <a:pt x="7" y="19"/>
                    <a:pt x="10" y="19"/>
                    <a:pt x="12" y="17"/>
                  </a:cubicBezTo>
                  <a:cubicBezTo>
                    <a:pt x="15" y="16"/>
                    <a:pt x="16" y="13"/>
                    <a:pt x="16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63" name="Freeform 170">
              <a:extLst>
                <a:ext uri="{FF2B5EF4-FFF2-40B4-BE49-F238E27FC236}">
                  <a16:creationId xmlns:a16="http://schemas.microsoft.com/office/drawing/2014/main" id="{1A792CC1-F09B-7513-5439-BF01B5AE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754" y="2433687"/>
              <a:ext cx="74050" cy="84417"/>
            </a:xfrm>
            <a:custGeom>
              <a:avLst/>
              <a:gdLst>
                <a:gd name="T0" fmla="*/ 16 w 16"/>
                <a:gd name="T1" fmla="*/ 9 h 18"/>
                <a:gd name="T2" fmla="*/ 12 w 16"/>
                <a:gd name="T3" fmla="*/ 1 h 18"/>
                <a:gd name="T4" fmla="*/ 4 w 16"/>
                <a:gd name="T5" fmla="*/ 1 h 18"/>
                <a:gd name="T6" fmla="*/ 0 w 16"/>
                <a:gd name="T7" fmla="*/ 9 h 18"/>
                <a:gd name="T8" fmla="*/ 4 w 16"/>
                <a:gd name="T9" fmla="*/ 17 h 18"/>
                <a:gd name="T10" fmla="*/ 12 w 16"/>
                <a:gd name="T11" fmla="*/ 17 h 18"/>
                <a:gd name="T12" fmla="*/ 16 w 16"/>
                <a:gd name="T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16" y="9"/>
                  </a:moveTo>
                  <a:cubicBezTo>
                    <a:pt x="16" y="6"/>
                    <a:pt x="15" y="3"/>
                    <a:pt x="12" y="1"/>
                  </a:cubicBezTo>
                  <a:cubicBezTo>
                    <a:pt x="10" y="0"/>
                    <a:pt x="7" y="0"/>
                    <a:pt x="4" y="1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7" y="18"/>
                    <a:pt x="10" y="18"/>
                    <a:pt x="12" y="17"/>
                  </a:cubicBezTo>
                  <a:cubicBezTo>
                    <a:pt x="15" y="15"/>
                    <a:pt x="16" y="12"/>
                    <a:pt x="16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64" name="Freeform 171">
              <a:extLst>
                <a:ext uri="{FF2B5EF4-FFF2-40B4-BE49-F238E27FC236}">
                  <a16:creationId xmlns:a16="http://schemas.microsoft.com/office/drawing/2014/main" id="{493307DF-8A01-99D8-B308-BE1113482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904" y="2592154"/>
              <a:ext cx="74050" cy="82936"/>
            </a:xfrm>
            <a:custGeom>
              <a:avLst/>
              <a:gdLst>
                <a:gd name="T0" fmla="*/ 16 w 16"/>
                <a:gd name="T1" fmla="*/ 9 h 18"/>
                <a:gd name="T2" fmla="*/ 12 w 16"/>
                <a:gd name="T3" fmla="*/ 1 h 18"/>
                <a:gd name="T4" fmla="*/ 4 w 16"/>
                <a:gd name="T5" fmla="*/ 1 h 18"/>
                <a:gd name="T6" fmla="*/ 0 w 16"/>
                <a:gd name="T7" fmla="*/ 9 h 18"/>
                <a:gd name="T8" fmla="*/ 4 w 16"/>
                <a:gd name="T9" fmla="*/ 17 h 18"/>
                <a:gd name="T10" fmla="*/ 12 w 16"/>
                <a:gd name="T11" fmla="*/ 17 h 18"/>
                <a:gd name="T12" fmla="*/ 16 w 16"/>
                <a:gd name="T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16" y="9"/>
                  </a:moveTo>
                  <a:cubicBezTo>
                    <a:pt x="16" y="6"/>
                    <a:pt x="15" y="3"/>
                    <a:pt x="12" y="1"/>
                  </a:cubicBezTo>
                  <a:cubicBezTo>
                    <a:pt x="10" y="0"/>
                    <a:pt x="7" y="0"/>
                    <a:pt x="4" y="1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7" y="18"/>
                    <a:pt x="10" y="18"/>
                    <a:pt x="12" y="17"/>
                  </a:cubicBezTo>
                  <a:cubicBezTo>
                    <a:pt x="15" y="15"/>
                    <a:pt x="16" y="12"/>
                    <a:pt x="16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65" name="Freeform 172">
              <a:extLst>
                <a:ext uri="{FF2B5EF4-FFF2-40B4-BE49-F238E27FC236}">
                  <a16:creationId xmlns:a16="http://schemas.microsoft.com/office/drawing/2014/main" id="{8E2D53EC-E361-AAF4-BE69-F8AE636A2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779" y="2746178"/>
              <a:ext cx="78493" cy="87379"/>
            </a:xfrm>
            <a:custGeom>
              <a:avLst/>
              <a:gdLst>
                <a:gd name="T0" fmla="*/ 17 w 17"/>
                <a:gd name="T1" fmla="*/ 10 h 19"/>
                <a:gd name="T2" fmla="*/ 12 w 17"/>
                <a:gd name="T3" fmla="*/ 2 h 19"/>
                <a:gd name="T4" fmla="*/ 4 w 17"/>
                <a:gd name="T5" fmla="*/ 2 h 19"/>
                <a:gd name="T6" fmla="*/ 0 w 17"/>
                <a:gd name="T7" fmla="*/ 10 h 19"/>
                <a:gd name="T8" fmla="*/ 4 w 17"/>
                <a:gd name="T9" fmla="*/ 17 h 19"/>
                <a:gd name="T10" fmla="*/ 12 w 17"/>
                <a:gd name="T11" fmla="*/ 17 h 19"/>
                <a:gd name="T12" fmla="*/ 17 w 17"/>
                <a:gd name="T1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17" y="10"/>
                  </a:moveTo>
                  <a:cubicBezTo>
                    <a:pt x="17" y="7"/>
                    <a:pt x="15" y="4"/>
                    <a:pt x="12" y="2"/>
                  </a:cubicBezTo>
                  <a:cubicBezTo>
                    <a:pt x="10" y="0"/>
                    <a:pt x="7" y="0"/>
                    <a:pt x="4" y="2"/>
                  </a:cubicBezTo>
                  <a:cubicBezTo>
                    <a:pt x="2" y="4"/>
                    <a:pt x="0" y="7"/>
                    <a:pt x="0" y="10"/>
                  </a:cubicBezTo>
                  <a:cubicBezTo>
                    <a:pt x="0" y="13"/>
                    <a:pt x="2" y="16"/>
                    <a:pt x="4" y="17"/>
                  </a:cubicBezTo>
                  <a:cubicBezTo>
                    <a:pt x="7" y="19"/>
                    <a:pt x="10" y="19"/>
                    <a:pt x="12" y="17"/>
                  </a:cubicBezTo>
                  <a:cubicBezTo>
                    <a:pt x="15" y="16"/>
                    <a:pt x="17" y="13"/>
                    <a:pt x="1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66" name="Freeform 173">
              <a:extLst>
                <a:ext uri="{FF2B5EF4-FFF2-40B4-BE49-F238E27FC236}">
                  <a16:creationId xmlns:a16="http://schemas.microsoft.com/office/drawing/2014/main" id="{2B6FFE5C-907F-AB90-8960-7F1F3FEA0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515" y="3061630"/>
              <a:ext cx="74050" cy="88860"/>
            </a:xfrm>
            <a:custGeom>
              <a:avLst/>
              <a:gdLst>
                <a:gd name="T0" fmla="*/ 16 w 16"/>
                <a:gd name="T1" fmla="*/ 9 h 19"/>
                <a:gd name="T2" fmla="*/ 12 w 16"/>
                <a:gd name="T3" fmla="*/ 2 h 19"/>
                <a:gd name="T4" fmla="*/ 4 w 16"/>
                <a:gd name="T5" fmla="*/ 2 h 19"/>
                <a:gd name="T6" fmla="*/ 0 w 16"/>
                <a:gd name="T7" fmla="*/ 9 h 19"/>
                <a:gd name="T8" fmla="*/ 4 w 16"/>
                <a:gd name="T9" fmla="*/ 17 h 19"/>
                <a:gd name="T10" fmla="*/ 12 w 16"/>
                <a:gd name="T11" fmla="*/ 17 h 19"/>
                <a:gd name="T12" fmla="*/ 16 w 16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9"/>
                  </a:moveTo>
                  <a:cubicBezTo>
                    <a:pt x="16" y="6"/>
                    <a:pt x="14" y="3"/>
                    <a:pt x="12" y="2"/>
                  </a:cubicBezTo>
                  <a:cubicBezTo>
                    <a:pt x="9" y="0"/>
                    <a:pt x="6" y="0"/>
                    <a:pt x="4" y="2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0" y="12"/>
                    <a:pt x="1" y="15"/>
                    <a:pt x="4" y="17"/>
                  </a:cubicBezTo>
                  <a:cubicBezTo>
                    <a:pt x="6" y="19"/>
                    <a:pt x="9" y="19"/>
                    <a:pt x="12" y="17"/>
                  </a:cubicBezTo>
                  <a:cubicBezTo>
                    <a:pt x="14" y="15"/>
                    <a:pt x="16" y="12"/>
                    <a:pt x="16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67" name="Freeform 174">
              <a:extLst>
                <a:ext uri="{FF2B5EF4-FFF2-40B4-BE49-F238E27FC236}">
                  <a16:creationId xmlns:a16="http://schemas.microsoft.com/office/drawing/2014/main" id="{EFB5B95C-40A7-3433-73F6-589C753F3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883" y="3220097"/>
              <a:ext cx="74050" cy="82936"/>
            </a:xfrm>
            <a:custGeom>
              <a:avLst/>
              <a:gdLst>
                <a:gd name="T0" fmla="*/ 16 w 16"/>
                <a:gd name="T1" fmla="*/ 9 h 18"/>
                <a:gd name="T2" fmla="*/ 12 w 16"/>
                <a:gd name="T3" fmla="*/ 1 h 18"/>
                <a:gd name="T4" fmla="*/ 4 w 16"/>
                <a:gd name="T5" fmla="*/ 1 h 18"/>
                <a:gd name="T6" fmla="*/ 0 w 16"/>
                <a:gd name="T7" fmla="*/ 9 h 18"/>
                <a:gd name="T8" fmla="*/ 4 w 16"/>
                <a:gd name="T9" fmla="*/ 17 h 18"/>
                <a:gd name="T10" fmla="*/ 12 w 16"/>
                <a:gd name="T11" fmla="*/ 17 h 18"/>
                <a:gd name="T12" fmla="*/ 16 w 16"/>
                <a:gd name="T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16" y="9"/>
                  </a:moveTo>
                  <a:cubicBezTo>
                    <a:pt x="16" y="6"/>
                    <a:pt x="15" y="3"/>
                    <a:pt x="12" y="1"/>
                  </a:cubicBezTo>
                  <a:cubicBezTo>
                    <a:pt x="10" y="0"/>
                    <a:pt x="7" y="0"/>
                    <a:pt x="4" y="1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7" y="18"/>
                    <a:pt x="10" y="18"/>
                    <a:pt x="12" y="17"/>
                  </a:cubicBezTo>
                  <a:cubicBezTo>
                    <a:pt x="15" y="15"/>
                    <a:pt x="16" y="12"/>
                    <a:pt x="16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68" name="Freeform 175">
              <a:extLst>
                <a:ext uri="{FF2B5EF4-FFF2-40B4-BE49-F238E27FC236}">
                  <a16:creationId xmlns:a16="http://schemas.microsoft.com/office/drawing/2014/main" id="{20E854D3-01F3-A2E3-3846-6CB5BBAE4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869" y="3372639"/>
              <a:ext cx="74050" cy="88860"/>
            </a:xfrm>
            <a:custGeom>
              <a:avLst/>
              <a:gdLst>
                <a:gd name="T0" fmla="*/ 16 w 16"/>
                <a:gd name="T1" fmla="*/ 10 h 19"/>
                <a:gd name="T2" fmla="*/ 12 w 16"/>
                <a:gd name="T3" fmla="*/ 2 h 19"/>
                <a:gd name="T4" fmla="*/ 4 w 16"/>
                <a:gd name="T5" fmla="*/ 2 h 19"/>
                <a:gd name="T6" fmla="*/ 0 w 16"/>
                <a:gd name="T7" fmla="*/ 10 h 19"/>
                <a:gd name="T8" fmla="*/ 4 w 16"/>
                <a:gd name="T9" fmla="*/ 18 h 19"/>
                <a:gd name="T10" fmla="*/ 12 w 16"/>
                <a:gd name="T11" fmla="*/ 18 h 19"/>
                <a:gd name="T12" fmla="*/ 16 w 16"/>
                <a:gd name="T1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10"/>
                  </a:moveTo>
                  <a:cubicBezTo>
                    <a:pt x="16" y="7"/>
                    <a:pt x="15" y="4"/>
                    <a:pt x="12" y="2"/>
                  </a:cubicBezTo>
                  <a:cubicBezTo>
                    <a:pt x="10" y="0"/>
                    <a:pt x="7" y="0"/>
                    <a:pt x="4" y="2"/>
                  </a:cubicBezTo>
                  <a:cubicBezTo>
                    <a:pt x="2" y="4"/>
                    <a:pt x="0" y="7"/>
                    <a:pt x="0" y="10"/>
                  </a:cubicBezTo>
                  <a:cubicBezTo>
                    <a:pt x="0" y="13"/>
                    <a:pt x="2" y="16"/>
                    <a:pt x="4" y="18"/>
                  </a:cubicBezTo>
                  <a:cubicBezTo>
                    <a:pt x="7" y="19"/>
                    <a:pt x="10" y="19"/>
                    <a:pt x="12" y="18"/>
                  </a:cubicBezTo>
                  <a:cubicBezTo>
                    <a:pt x="15" y="16"/>
                    <a:pt x="16" y="13"/>
                    <a:pt x="16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69" name="Freeform 176">
              <a:extLst>
                <a:ext uri="{FF2B5EF4-FFF2-40B4-BE49-F238E27FC236}">
                  <a16:creationId xmlns:a16="http://schemas.microsoft.com/office/drawing/2014/main" id="{6D45BDC1-2BCE-41C5-0A66-0DB557A2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211" y="3531106"/>
              <a:ext cx="74050" cy="88860"/>
            </a:xfrm>
            <a:custGeom>
              <a:avLst/>
              <a:gdLst>
                <a:gd name="T0" fmla="*/ 16 w 16"/>
                <a:gd name="T1" fmla="*/ 10 h 19"/>
                <a:gd name="T2" fmla="*/ 12 w 16"/>
                <a:gd name="T3" fmla="*/ 2 h 19"/>
                <a:gd name="T4" fmla="*/ 4 w 16"/>
                <a:gd name="T5" fmla="*/ 2 h 19"/>
                <a:gd name="T6" fmla="*/ 0 w 16"/>
                <a:gd name="T7" fmla="*/ 10 h 19"/>
                <a:gd name="T8" fmla="*/ 4 w 16"/>
                <a:gd name="T9" fmla="*/ 17 h 19"/>
                <a:gd name="T10" fmla="*/ 12 w 16"/>
                <a:gd name="T11" fmla="*/ 17 h 19"/>
                <a:gd name="T12" fmla="*/ 16 w 16"/>
                <a:gd name="T1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10"/>
                  </a:moveTo>
                  <a:cubicBezTo>
                    <a:pt x="16" y="6"/>
                    <a:pt x="14" y="3"/>
                    <a:pt x="12" y="2"/>
                  </a:cubicBezTo>
                  <a:cubicBezTo>
                    <a:pt x="9" y="0"/>
                    <a:pt x="6" y="0"/>
                    <a:pt x="4" y="2"/>
                  </a:cubicBezTo>
                  <a:cubicBezTo>
                    <a:pt x="1" y="3"/>
                    <a:pt x="0" y="6"/>
                    <a:pt x="0" y="10"/>
                  </a:cubicBezTo>
                  <a:cubicBezTo>
                    <a:pt x="0" y="13"/>
                    <a:pt x="1" y="16"/>
                    <a:pt x="4" y="17"/>
                  </a:cubicBezTo>
                  <a:cubicBezTo>
                    <a:pt x="6" y="19"/>
                    <a:pt x="9" y="19"/>
                    <a:pt x="12" y="17"/>
                  </a:cubicBezTo>
                  <a:cubicBezTo>
                    <a:pt x="14" y="16"/>
                    <a:pt x="16" y="13"/>
                    <a:pt x="16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70" name="Freeform 177">
              <a:extLst>
                <a:ext uri="{FF2B5EF4-FFF2-40B4-BE49-F238E27FC236}">
                  <a16:creationId xmlns:a16="http://schemas.microsoft.com/office/drawing/2014/main" id="{A99319CB-9E4B-D65A-491D-AB0B7D601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023" y="3689573"/>
              <a:ext cx="74050" cy="87379"/>
            </a:xfrm>
            <a:custGeom>
              <a:avLst/>
              <a:gdLst>
                <a:gd name="T0" fmla="*/ 16 w 16"/>
                <a:gd name="T1" fmla="*/ 9 h 19"/>
                <a:gd name="T2" fmla="*/ 12 w 16"/>
                <a:gd name="T3" fmla="*/ 2 h 19"/>
                <a:gd name="T4" fmla="*/ 4 w 16"/>
                <a:gd name="T5" fmla="*/ 2 h 19"/>
                <a:gd name="T6" fmla="*/ 0 w 16"/>
                <a:gd name="T7" fmla="*/ 9 h 19"/>
                <a:gd name="T8" fmla="*/ 4 w 16"/>
                <a:gd name="T9" fmla="*/ 17 h 19"/>
                <a:gd name="T10" fmla="*/ 12 w 16"/>
                <a:gd name="T11" fmla="*/ 17 h 19"/>
                <a:gd name="T12" fmla="*/ 16 w 16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9"/>
                  </a:moveTo>
                  <a:cubicBezTo>
                    <a:pt x="16" y="6"/>
                    <a:pt x="14" y="3"/>
                    <a:pt x="12" y="2"/>
                  </a:cubicBezTo>
                  <a:cubicBezTo>
                    <a:pt x="9" y="0"/>
                    <a:pt x="6" y="0"/>
                    <a:pt x="4" y="2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0" y="13"/>
                    <a:pt x="1" y="15"/>
                    <a:pt x="4" y="17"/>
                  </a:cubicBezTo>
                  <a:cubicBezTo>
                    <a:pt x="6" y="19"/>
                    <a:pt x="9" y="19"/>
                    <a:pt x="12" y="17"/>
                  </a:cubicBezTo>
                  <a:cubicBezTo>
                    <a:pt x="14" y="15"/>
                    <a:pt x="16" y="13"/>
                    <a:pt x="16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71" name="Freeform 178">
              <a:extLst>
                <a:ext uri="{FF2B5EF4-FFF2-40B4-BE49-F238E27FC236}">
                  <a16:creationId xmlns:a16="http://schemas.microsoft.com/office/drawing/2014/main" id="{DE74EF48-6EA3-4E8B-BDD8-CB0BFDC49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949" y="3846558"/>
              <a:ext cx="74050" cy="84417"/>
            </a:xfrm>
            <a:custGeom>
              <a:avLst/>
              <a:gdLst>
                <a:gd name="T0" fmla="*/ 16 w 16"/>
                <a:gd name="T1" fmla="*/ 9 h 18"/>
                <a:gd name="T2" fmla="*/ 12 w 16"/>
                <a:gd name="T3" fmla="*/ 1 h 18"/>
                <a:gd name="T4" fmla="*/ 4 w 16"/>
                <a:gd name="T5" fmla="*/ 1 h 18"/>
                <a:gd name="T6" fmla="*/ 0 w 16"/>
                <a:gd name="T7" fmla="*/ 9 h 18"/>
                <a:gd name="T8" fmla="*/ 4 w 16"/>
                <a:gd name="T9" fmla="*/ 17 h 18"/>
                <a:gd name="T10" fmla="*/ 12 w 16"/>
                <a:gd name="T11" fmla="*/ 17 h 18"/>
                <a:gd name="T12" fmla="*/ 16 w 16"/>
                <a:gd name="T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16" y="9"/>
                  </a:moveTo>
                  <a:cubicBezTo>
                    <a:pt x="16" y="6"/>
                    <a:pt x="15" y="3"/>
                    <a:pt x="12" y="1"/>
                  </a:cubicBezTo>
                  <a:cubicBezTo>
                    <a:pt x="10" y="0"/>
                    <a:pt x="7" y="0"/>
                    <a:pt x="4" y="1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7" y="18"/>
                    <a:pt x="10" y="18"/>
                    <a:pt x="12" y="17"/>
                  </a:cubicBezTo>
                  <a:cubicBezTo>
                    <a:pt x="15" y="15"/>
                    <a:pt x="16" y="12"/>
                    <a:pt x="16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72" name="Freeform 179">
              <a:extLst>
                <a:ext uri="{FF2B5EF4-FFF2-40B4-BE49-F238E27FC236}">
                  <a16:creationId xmlns:a16="http://schemas.microsoft.com/office/drawing/2014/main" id="{94350B4E-0430-28B1-D8D0-72465FCE4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251" y="4005026"/>
              <a:ext cx="74050" cy="84417"/>
            </a:xfrm>
            <a:custGeom>
              <a:avLst/>
              <a:gdLst>
                <a:gd name="T0" fmla="*/ 16 w 16"/>
                <a:gd name="T1" fmla="*/ 9 h 18"/>
                <a:gd name="T2" fmla="*/ 12 w 16"/>
                <a:gd name="T3" fmla="*/ 1 h 18"/>
                <a:gd name="T4" fmla="*/ 4 w 16"/>
                <a:gd name="T5" fmla="*/ 1 h 18"/>
                <a:gd name="T6" fmla="*/ 0 w 16"/>
                <a:gd name="T7" fmla="*/ 9 h 18"/>
                <a:gd name="T8" fmla="*/ 4 w 16"/>
                <a:gd name="T9" fmla="*/ 17 h 18"/>
                <a:gd name="T10" fmla="*/ 12 w 16"/>
                <a:gd name="T11" fmla="*/ 17 h 18"/>
                <a:gd name="T12" fmla="*/ 16 w 16"/>
                <a:gd name="T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16" y="9"/>
                  </a:moveTo>
                  <a:cubicBezTo>
                    <a:pt x="16" y="6"/>
                    <a:pt x="14" y="3"/>
                    <a:pt x="12" y="1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0" y="12"/>
                    <a:pt x="1" y="15"/>
                    <a:pt x="4" y="17"/>
                  </a:cubicBezTo>
                  <a:cubicBezTo>
                    <a:pt x="6" y="18"/>
                    <a:pt x="9" y="18"/>
                    <a:pt x="12" y="17"/>
                  </a:cubicBezTo>
                  <a:cubicBezTo>
                    <a:pt x="14" y="15"/>
                    <a:pt x="16" y="12"/>
                    <a:pt x="16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73" name="Freeform 180">
              <a:extLst>
                <a:ext uri="{FF2B5EF4-FFF2-40B4-BE49-F238E27FC236}">
                  <a16:creationId xmlns:a16="http://schemas.microsoft.com/office/drawing/2014/main" id="{5C3710F2-8E85-A213-2E6C-10C50E548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45" y="4159049"/>
              <a:ext cx="74050" cy="87379"/>
            </a:xfrm>
            <a:custGeom>
              <a:avLst/>
              <a:gdLst>
                <a:gd name="T0" fmla="*/ 16 w 16"/>
                <a:gd name="T1" fmla="*/ 10 h 19"/>
                <a:gd name="T2" fmla="*/ 12 w 16"/>
                <a:gd name="T3" fmla="*/ 2 h 19"/>
                <a:gd name="T4" fmla="*/ 4 w 16"/>
                <a:gd name="T5" fmla="*/ 2 h 19"/>
                <a:gd name="T6" fmla="*/ 0 w 16"/>
                <a:gd name="T7" fmla="*/ 10 h 19"/>
                <a:gd name="T8" fmla="*/ 4 w 16"/>
                <a:gd name="T9" fmla="*/ 17 h 19"/>
                <a:gd name="T10" fmla="*/ 12 w 16"/>
                <a:gd name="T11" fmla="*/ 17 h 19"/>
                <a:gd name="T12" fmla="*/ 16 w 16"/>
                <a:gd name="T1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10"/>
                  </a:moveTo>
                  <a:cubicBezTo>
                    <a:pt x="16" y="6"/>
                    <a:pt x="14" y="4"/>
                    <a:pt x="12" y="2"/>
                  </a:cubicBezTo>
                  <a:cubicBezTo>
                    <a:pt x="9" y="0"/>
                    <a:pt x="6" y="0"/>
                    <a:pt x="4" y="2"/>
                  </a:cubicBezTo>
                  <a:cubicBezTo>
                    <a:pt x="1" y="4"/>
                    <a:pt x="0" y="6"/>
                    <a:pt x="0" y="10"/>
                  </a:cubicBezTo>
                  <a:cubicBezTo>
                    <a:pt x="0" y="13"/>
                    <a:pt x="1" y="16"/>
                    <a:pt x="4" y="17"/>
                  </a:cubicBezTo>
                  <a:cubicBezTo>
                    <a:pt x="6" y="19"/>
                    <a:pt x="9" y="19"/>
                    <a:pt x="12" y="17"/>
                  </a:cubicBezTo>
                  <a:cubicBezTo>
                    <a:pt x="14" y="16"/>
                    <a:pt x="16" y="13"/>
                    <a:pt x="16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74" name="Freeform 181">
              <a:extLst>
                <a:ext uri="{FF2B5EF4-FFF2-40B4-BE49-F238E27FC236}">
                  <a16:creationId xmlns:a16="http://schemas.microsoft.com/office/drawing/2014/main" id="{1424451E-8A83-9E93-880B-935549A06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342" y="4474501"/>
              <a:ext cx="74050" cy="88860"/>
            </a:xfrm>
            <a:custGeom>
              <a:avLst/>
              <a:gdLst>
                <a:gd name="T0" fmla="*/ 16 w 16"/>
                <a:gd name="T1" fmla="*/ 9 h 19"/>
                <a:gd name="T2" fmla="*/ 12 w 16"/>
                <a:gd name="T3" fmla="*/ 1 h 19"/>
                <a:gd name="T4" fmla="*/ 4 w 16"/>
                <a:gd name="T5" fmla="*/ 1 h 19"/>
                <a:gd name="T6" fmla="*/ 0 w 16"/>
                <a:gd name="T7" fmla="*/ 9 h 19"/>
                <a:gd name="T8" fmla="*/ 4 w 16"/>
                <a:gd name="T9" fmla="*/ 17 h 19"/>
                <a:gd name="T10" fmla="*/ 12 w 16"/>
                <a:gd name="T11" fmla="*/ 17 h 19"/>
                <a:gd name="T12" fmla="*/ 16 w 16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9"/>
                  </a:moveTo>
                  <a:cubicBezTo>
                    <a:pt x="16" y="6"/>
                    <a:pt x="15" y="3"/>
                    <a:pt x="12" y="1"/>
                  </a:cubicBezTo>
                  <a:cubicBezTo>
                    <a:pt x="10" y="0"/>
                    <a:pt x="7" y="0"/>
                    <a:pt x="4" y="1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7" y="19"/>
                    <a:pt x="10" y="19"/>
                    <a:pt x="12" y="17"/>
                  </a:cubicBezTo>
                  <a:cubicBezTo>
                    <a:pt x="15" y="15"/>
                    <a:pt x="16" y="12"/>
                    <a:pt x="16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75" name="Freeform 182">
              <a:extLst>
                <a:ext uri="{FF2B5EF4-FFF2-40B4-BE49-F238E27FC236}">
                  <a16:creationId xmlns:a16="http://schemas.microsoft.com/office/drawing/2014/main" id="{FA0CDAFC-5ACB-0BC2-E513-DA07AA872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028" y="1796858"/>
              <a:ext cx="93303" cy="102189"/>
            </a:xfrm>
            <a:custGeom>
              <a:avLst/>
              <a:gdLst>
                <a:gd name="T0" fmla="*/ 0 w 63"/>
                <a:gd name="T1" fmla="*/ 35 h 69"/>
                <a:gd name="T2" fmla="*/ 31 w 63"/>
                <a:gd name="T3" fmla="*/ 0 h 69"/>
                <a:gd name="T4" fmla="*/ 63 w 63"/>
                <a:gd name="T5" fmla="*/ 35 h 69"/>
                <a:gd name="T6" fmla="*/ 31 w 63"/>
                <a:gd name="T7" fmla="*/ 69 h 69"/>
                <a:gd name="T8" fmla="*/ 0 w 63"/>
                <a:gd name="T9" fmla="*/ 35 h 69"/>
                <a:gd name="T10" fmla="*/ 0 w 63"/>
                <a:gd name="T11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9">
                  <a:moveTo>
                    <a:pt x="0" y="35"/>
                  </a:moveTo>
                  <a:lnTo>
                    <a:pt x="31" y="0"/>
                  </a:lnTo>
                  <a:lnTo>
                    <a:pt x="63" y="35"/>
                  </a:lnTo>
                  <a:lnTo>
                    <a:pt x="31" y="69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76" name="Freeform 183">
              <a:extLst>
                <a:ext uri="{FF2B5EF4-FFF2-40B4-BE49-F238E27FC236}">
                  <a16:creationId xmlns:a16="http://schemas.microsoft.com/office/drawing/2014/main" id="{516C0FC5-EDDD-CBEC-1A39-44DEF4DD6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980" y="2109349"/>
              <a:ext cx="93303" cy="106632"/>
            </a:xfrm>
            <a:custGeom>
              <a:avLst/>
              <a:gdLst>
                <a:gd name="T0" fmla="*/ 0 w 63"/>
                <a:gd name="T1" fmla="*/ 37 h 72"/>
                <a:gd name="T2" fmla="*/ 32 w 63"/>
                <a:gd name="T3" fmla="*/ 0 h 72"/>
                <a:gd name="T4" fmla="*/ 63 w 63"/>
                <a:gd name="T5" fmla="*/ 37 h 72"/>
                <a:gd name="T6" fmla="*/ 32 w 63"/>
                <a:gd name="T7" fmla="*/ 72 h 72"/>
                <a:gd name="T8" fmla="*/ 0 w 63"/>
                <a:gd name="T9" fmla="*/ 37 h 72"/>
                <a:gd name="T10" fmla="*/ 0 w 63"/>
                <a:gd name="T11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2">
                  <a:moveTo>
                    <a:pt x="0" y="37"/>
                  </a:moveTo>
                  <a:lnTo>
                    <a:pt x="32" y="0"/>
                  </a:lnTo>
                  <a:lnTo>
                    <a:pt x="63" y="37"/>
                  </a:lnTo>
                  <a:lnTo>
                    <a:pt x="32" y="72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77" name="Freeform 184">
              <a:extLst>
                <a:ext uri="{FF2B5EF4-FFF2-40B4-BE49-F238E27FC236}">
                  <a16:creationId xmlns:a16="http://schemas.microsoft.com/office/drawing/2014/main" id="{1C4BB1E0-92CB-A326-AF57-58801F4DF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028" y="2266335"/>
              <a:ext cx="93303" cy="106632"/>
            </a:xfrm>
            <a:custGeom>
              <a:avLst/>
              <a:gdLst>
                <a:gd name="T0" fmla="*/ 0 w 63"/>
                <a:gd name="T1" fmla="*/ 35 h 72"/>
                <a:gd name="T2" fmla="*/ 31 w 63"/>
                <a:gd name="T3" fmla="*/ 0 h 72"/>
                <a:gd name="T4" fmla="*/ 63 w 63"/>
                <a:gd name="T5" fmla="*/ 35 h 72"/>
                <a:gd name="T6" fmla="*/ 31 w 63"/>
                <a:gd name="T7" fmla="*/ 72 h 72"/>
                <a:gd name="T8" fmla="*/ 0 w 63"/>
                <a:gd name="T9" fmla="*/ 35 h 72"/>
                <a:gd name="T10" fmla="*/ 0 w 63"/>
                <a:gd name="T11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2">
                  <a:moveTo>
                    <a:pt x="0" y="35"/>
                  </a:moveTo>
                  <a:lnTo>
                    <a:pt x="31" y="0"/>
                  </a:lnTo>
                  <a:lnTo>
                    <a:pt x="63" y="35"/>
                  </a:lnTo>
                  <a:lnTo>
                    <a:pt x="31" y="72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78" name="Freeform 185">
              <a:extLst>
                <a:ext uri="{FF2B5EF4-FFF2-40B4-BE49-F238E27FC236}">
                  <a16:creationId xmlns:a16="http://schemas.microsoft.com/office/drawing/2014/main" id="{757B7596-B121-B241-54E0-F6912444B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083" y="2424801"/>
              <a:ext cx="91822" cy="106632"/>
            </a:xfrm>
            <a:custGeom>
              <a:avLst/>
              <a:gdLst>
                <a:gd name="T0" fmla="*/ 0 w 62"/>
                <a:gd name="T1" fmla="*/ 34 h 72"/>
                <a:gd name="T2" fmla="*/ 31 w 62"/>
                <a:gd name="T3" fmla="*/ 0 h 72"/>
                <a:gd name="T4" fmla="*/ 62 w 62"/>
                <a:gd name="T5" fmla="*/ 34 h 72"/>
                <a:gd name="T6" fmla="*/ 31 w 62"/>
                <a:gd name="T7" fmla="*/ 72 h 72"/>
                <a:gd name="T8" fmla="*/ 0 w 62"/>
                <a:gd name="T9" fmla="*/ 34 h 72"/>
                <a:gd name="T10" fmla="*/ 0 w 62"/>
                <a:gd name="T11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2">
                  <a:moveTo>
                    <a:pt x="0" y="34"/>
                  </a:moveTo>
                  <a:lnTo>
                    <a:pt x="31" y="0"/>
                  </a:lnTo>
                  <a:lnTo>
                    <a:pt x="62" y="34"/>
                  </a:lnTo>
                  <a:lnTo>
                    <a:pt x="31" y="7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79" name="Freeform 186">
              <a:extLst>
                <a:ext uri="{FF2B5EF4-FFF2-40B4-BE49-F238E27FC236}">
                  <a16:creationId xmlns:a16="http://schemas.microsoft.com/office/drawing/2014/main" id="{D68EB4DF-E053-773B-4830-1C02AEDD2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273" y="2583268"/>
              <a:ext cx="93303" cy="102189"/>
            </a:xfrm>
            <a:custGeom>
              <a:avLst/>
              <a:gdLst>
                <a:gd name="T0" fmla="*/ 0 w 63"/>
                <a:gd name="T1" fmla="*/ 34 h 69"/>
                <a:gd name="T2" fmla="*/ 32 w 63"/>
                <a:gd name="T3" fmla="*/ 0 h 69"/>
                <a:gd name="T4" fmla="*/ 63 w 63"/>
                <a:gd name="T5" fmla="*/ 34 h 69"/>
                <a:gd name="T6" fmla="*/ 32 w 63"/>
                <a:gd name="T7" fmla="*/ 69 h 69"/>
                <a:gd name="T8" fmla="*/ 0 w 63"/>
                <a:gd name="T9" fmla="*/ 34 h 69"/>
                <a:gd name="T10" fmla="*/ 0 w 63"/>
                <a:gd name="T11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9">
                  <a:moveTo>
                    <a:pt x="0" y="34"/>
                  </a:moveTo>
                  <a:lnTo>
                    <a:pt x="32" y="0"/>
                  </a:lnTo>
                  <a:lnTo>
                    <a:pt x="63" y="34"/>
                  </a:lnTo>
                  <a:lnTo>
                    <a:pt x="32" y="69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0" name="Freeform 187">
              <a:extLst>
                <a:ext uri="{FF2B5EF4-FFF2-40B4-BE49-F238E27FC236}">
                  <a16:creationId xmlns:a16="http://schemas.microsoft.com/office/drawing/2014/main" id="{7CAD33CB-B0B1-5649-4A3D-FD9E266D5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019" y="2735810"/>
              <a:ext cx="93303" cy="106632"/>
            </a:xfrm>
            <a:custGeom>
              <a:avLst/>
              <a:gdLst>
                <a:gd name="T0" fmla="*/ 0 w 63"/>
                <a:gd name="T1" fmla="*/ 38 h 72"/>
                <a:gd name="T2" fmla="*/ 31 w 63"/>
                <a:gd name="T3" fmla="*/ 0 h 72"/>
                <a:gd name="T4" fmla="*/ 63 w 63"/>
                <a:gd name="T5" fmla="*/ 38 h 72"/>
                <a:gd name="T6" fmla="*/ 31 w 63"/>
                <a:gd name="T7" fmla="*/ 72 h 72"/>
                <a:gd name="T8" fmla="*/ 0 w 63"/>
                <a:gd name="T9" fmla="*/ 38 h 72"/>
                <a:gd name="T10" fmla="*/ 0 w 63"/>
                <a:gd name="T11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2">
                  <a:moveTo>
                    <a:pt x="0" y="38"/>
                  </a:moveTo>
                  <a:lnTo>
                    <a:pt x="31" y="0"/>
                  </a:lnTo>
                  <a:lnTo>
                    <a:pt x="63" y="38"/>
                  </a:lnTo>
                  <a:lnTo>
                    <a:pt x="31" y="72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1" name="Freeform 188">
              <a:extLst>
                <a:ext uri="{FF2B5EF4-FFF2-40B4-BE49-F238E27FC236}">
                  <a16:creationId xmlns:a16="http://schemas.microsoft.com/office/drawing/2014/main" id="{53D5DC96-504F-EB04-F8EA-0247CC664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054" y="2894278"/>
              <a:ext cx="97746" cy="106632"/>
            </a:xfrm>
            <a:custGeom>
              <a:avLst/>
              <a:gdLst>
                <a:gd name="T0" fmla="*/ 0 w 66"/>
                <a:gd name="T1" fmla="*/ 35 h 72"/>
                <a:gd name="T2" fmla="*/ 34 w 66"/>
                <a:gd name="T3" fmla="*/ 0 h 72"/>
                <a:gd name="T4" fmla="*/ 66 w 66"/>
                <a:gd name="T5" fmla="*/ 35 h 72"/>
                <a:gd name="T6" fmla="*/ 34 w 66"/>
                <a:gd name="T7" fmla="*/ 72 h 72"/>
                <a:gd name="T8" fmla="*/ 0 w 66"/>
                <a:gd name="T9" fmla="*/ 35 h 72"/>
                <a:gd name="T10" fmla="*/ 0 w 66"/>
                <a:gd name="T11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2">
                  <a:moveTo>
                    <a:pt x="0" y="35"/>
                  </a:moveTo>
                  <a:lnTo>
                    <a:pt x="34" y="0"/>
                  </a:lnTo>
                  <a:lnTo>
                    <a:pt x="66" y="35"/>
                  </a:lnTo>
                  <a:lnTo>
                    <a:pt x="34" y="72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2" name="Freeform 189">
              <a:extLst>
                <a:ext uri="{FF2B5EF4-FFF2-40B4-BE49-F238E27FC236}">
                  <a16:creationId xmlns:a16="http://schemas.microsoft.com/office/drawing/2014/main" id="{87962678-2F9A-1CB9-19F3-A8E4D9F6E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448" y="3052744"/>
              <a:ext cx="93303" cy="106632"/>
            </a:xfrm>
            <a:custGeom>
              <a:avLst/>
              <a:gdLst>
                <a:gd name="T0" fmla="*/ 0 w 63"/>
                <a:gd name="T1" fmla="*/ 34 h 72"/>
                <a:gd name="T2" fmla="*/ 31 w 63"/>
                <a:gd name="T3" fmla="*/ 0 h 72"/>
                <a:gd name="T4" fmla="*/ 63 w 63"/>
                <a:gd name="T5" fmla="*/ 34 h 72"/>
                <a:gd name="T6" fmla="*/ 31 w 63"/>
                <a:gd name="T7" fmla="*/ 72 h 72"/>
                <a:gd name="T8" fmla="*/ 0 w 63"/>
                <a:gd name="T9" fmla="*/ 34 h 72"/>
                <a:gd name="T10" fmla="*/ 0 w 63"/>
                <a:gd name="T11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2">
                  <a:moveTo>
                    <a:pt x="0" y="34"/>
                  </a:moveTo>
                  <a:lnTo>
                    <a:pt x="31" y="0"/>
                  </a:lnTo>
                  <a:lnTo>
                    <a:pt x="63" y="34"/>
                  </a:lnTo>
                  <a:lnTo>
                    <a:pt x="31" y="7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3" name="Freeform 190">
              <a:extLst>
                <a:ext uri="{FF2B5EF4-FFF2-40B4-BE49-F238E27FC236}">
                  <a16:creationId xmlns:a16="http://schemas.microsoft.com/office/drawing/2014/main" id="{C5657283-E46C-AF93-F1D0-7847D5819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4879" y="3209730"/>
              <a:ext cx="91822" cy="102189"/>
            </a:xfrm>
            <a:custGeom>
              <a:avLst/>
              <a:gdLst>
                <a:gd name="T0" fmla="*/ 0 w 62"/>
                <a:gd name="T1" fmla="*/ 35 h 69"/>
                <a:gd name="T2" fmla="*/ 31 w 62"/>
                <a:gd name="T3" fmla="*/ 0 h 69"/>
                <a:gd name="T4" fmla="*/ 62 w 62"/>
                <a:gd name="T5" fmla="*/ 35 h 69"/>
                <a:gd name="T6" fmla="*/ 31 w 62"/>
                <a:gd name="T7" fmla="*/ 69 h 69"/>
                <a:gd name="T8" fmla="*/ 0 w 62"/>
                <a:gd name="T9" fmla="*/ 35 h 69"/>
                <a:gd name="T10" fmla="*/ 0 w 62"/>
                <a:gd name="T11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9">
                  <a:moveTo>
                    <a:pt x="0" y="35"/>
                  </a:moveTo>
                  <a:lnTo>
                    <a:pt x="31" y="0"/>
                  </a:lnTo>
                  <a:lnTo>
                    <a:pt x="62" y="35"/>
                  </a:lnTo>
                  <a:lnTo>
                    <a:pt x="31" y="69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4" name="Freeform 191">
              <a:extLst>
                <a:ext uri="{FF2B5EF4-FFF2-40B4-BE49-F238E27FC236}">
                  <a16:creationId xmlns:a16="http://schemas.microsoft.com/office/drawing/2014/main" id="{06EA1B60-5C4B-DAF4-72BE-15B9534ED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800" y="3363753"/>
              <a:ext cx="93303" cy="106632"/>
            </a:xfrm>
            <a:custGeom>
              <a:avLst/>
              <a:gdLst>
                <a:gd name="T0" fmla="*/ 0 w 63"/>
                <a:gd name="T1" fmla="*/ 38 h 72"/>
                <a:gd name="T2" fmla="*/ 32 w 63"/>
                <a:gd name="T3" fmla="*/ 0 h 72"/>
                <a:gd name="T4" fmla="*/ 63 w 63"/>
                <a:gd name="T5" fmla="*/ 38 h 72"/>
                <a:gd name="T6" fmla="*/ 32 w 63"/>
                <a:gd name="T7" fmla="*/ 72 h 72"/>
                <a:gd name="T8" fmla="*/ 0 w 63"/>
                <a:gd name="T9" fmla="*/ 38 h 72"/>
                <a:gd name="T10" fmla="*/ 0 w 63"/>
                <a:gd name="T11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2">
                  <a:moveTo>
                    <a:pt x="0" y="38"/>
                  </a:moveTo>
                  <a:lnTo>
                    <a:pt x="32" y="0"/>
                  </a:lnTo>
                  <a:lnTo>
                    <a:pt x="63" y="38"/>
                  </a:lnTo>
                  <a:lnTo>
                    <a:pt x="32" y="72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5" name="Freeform 192">
              <a:extLst>
                <a:ext uri="{FF2B5EF4-FFF2-40B4-BE49-F238E27FC236}">
                  <a16:creationId xmlns:a16="http://schemas.microsoft.com/office/drawing/2014/main" id="{CEEF050C-93DD-3241-2CD3-784B6022D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800" y="3522220"/>
              <a:ext cx="93303" cy="106632"/>
            </a:xfrm>
            <a:custGeom>
              <a:avLst/>
              <a:gdLst>
                <a:gd name="T0" fmla="*/ 0 w 63"/>
                <a:gd name="T1" fmla="*/ 37 h 72"/>
                <a:gd name="T2" fmla="*/ 32 w 63"/>
                <a:gd name="T3" fmla="*/ 0 h 72"/>
                <a:gd name="T4" fmla="*/ 63 w 63"/>
                <a:gd name="T5" fmla="*/ 37 h 72"/>
                <a:gd name="T6" fmla="*/ 32 w 63"/>
                <a:gd name="T7" fmla="*/ 72 h 72"/>
                <a:gd name="T8" fmla="*/ 0 w 63"/>
                <a:gd name="T9" fmla="*/ 37 h 72"/>
                <a:gd name="T10" fmla="*/ 0 w 63"/>
                <a:gd name="T11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2">
                  <a:moveTo>
                    <a:pt x="0" y="37"/>
                  </a:moveTo>
                  <a:lnTo>
                    <a:pt x="32" y="0"/>
                  </a:lnTo>
                  <a:lnTo>
                    <a:pt x="63" y="37"/>
                  </a:lnTo>
                  <a:lnTo>
                    <a:pt x="32" y="72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6" name="Freeform 193">
              <a:extLst>
                <a:ext uri="{FF2B5EF4-FFF2-40B4-BE49-F238E27FC236}">
                  <a16:creationId xmlns:a16="http://schemas.microsoft.com/office/drawing/2014/main" id="{A88F471D-DEE9-FDAF-099D-2F46B9908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560" y="3679206"/>
              <a:ext cx="97746" cy="108113"/>
            </a:xfrm>
            <a:custGeom>
              <a:avLst/>
              <a:gdLst>
                <a:gd name="T0" fmla="*/ 0 w 66"/>
                <a:gd name="T1" fmla="*/ 35 h 73"/>
                <a:gd name="T2" fmla="*/ 34 w 66"/>
                <a:gd name="T3" fmla="*/ 0 h 73"/>
                <a:gd name="T4" fmla="*/ 66 w 66"/>
                <a:gd name="T5" fmla="*/ 35 h 73"/>
                <a:gd name="T6" fmla="*/ 34 w 66"/>
                <a:gd name="T7" fmla="*/ 73 h 73"/>
                <a:gd name="T8" fmla="*/ 0 w 66"/>
                <a:gd name="T9" fmla="*/ 35 h 73"/>
                <a:gd name="T10" fmla="*/ 0 w 66"/>
                <a:gd name="T1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3">
                  <a:moveTo>
                    <a:pt x="0" y="35"/>
                  </a:moveTo>
                  <a:lnTo>
                    <a:pt x="34" y="0"/>
                  </a:lnTo>
                  <a:lnTo>
                    <a:pt x="66" y="35"/>
                  </a:lnTo>
                  <a:lnTo>
                    <a:pt x="34" y="7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7" name="Freeform 194">
              <a:extLst>
                <a:ext uri="{FF2B5EF4-FFF2-40B4-BE49-F238E27FC236}">
                  <a16:creationId xmlns:a16="http://schemas.microsoft.com/office/drawing/2014/main" id="{738D5A07-9E69-43A9-6725-3B9FCD117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510" y="3837672"/>
              <a:ext cx="91822" cy="106632"/>
            </a:xfrm>
            <a:custGeom>
              <a:avLst/>
              <a:gdLst>
                <a:gd name="T0" fmla="*/ 0 w 62"/>
                <a:gd name="T1" fmla="*/ 35 h 72"/>
                <a:gd name="T2" fmla="*/ 31 w 62"/>
                <a:gd name="T3" fmla="*/ 0 h 72"/>
                <a:gd name="T4" fmla="*/ 62 w 62"/>
                <a:gd name="T5" fmla="*/ 35 h 72"/>
                <a:gd name="T6" fmla="*/ 31 w 62"/>
                <a:gd name="T7" fmla="*/ 72 h 72"/>
                <a:gd name="T8" fmla="*/ 0 w 62"/>
                <a:gd name="T9" fmla="*/ 35 h 72"/>
                <a:gd name="T10" fmla="*/ 0 w 62"/>
                <a:gd name="T11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2">
                  <a:moveTo>
                    <a:pt x="0" y="35"/>
                  </a:moveTo>
                  <a:lnTo>
                    <a:pt x="31" y="0"/>
                  </a:lnTo>
                  <a:lnTo>
                    <a:pt x="62" y="35"/>
                  </a:lnTo>
                  <a:lnTo>
                    <a:pt x="31" y="72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8" name="Freeform 195">
              <a:extLst>
                <a:ext uri="{FF2B5EF4-FFF2-40B4-BE49-F238E27FC236}">
                  <a16:creationId xmlns:a16="http://schemas.microsoft.com/office/drawing/2014/main" id="{7A4F07D7-D764-AE94-C4A2-60D37C0F3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446" y="3996140"/>
              <a:ext cx="97746" cy="102189"/>
            </a:xfrm>
            <a:custGeom>
              <a:avLst/>
              <a:gdLst>
                <a:gd name="T0" fmla="*/ 0 w 66"/>
                <a:gd name="T1" fmla="*/ 34 h 69"/>
                <a:gd name="T2" fmla="*/ 34 w 66"/>
                <a:gd name="T3" fmla="*/ 0 h 69"/>
                <a:gd name="T4" fmla="*/ 66 w 66"/>
                <a:gd name="T5" fmla="*/ 34 h 69"/>
                <a:gd name="T6" fmla="*/ 34 w 66"/>
                <a:gd name="T7" fmla="*/ 69 h 69"/>
                <a:gd name="T8" fmla="*/ 0 w 66"/>
                <a:gd name="T9" fmla="*/ 34 h 69"/>
                <a:gd name="T10" fmla="*/ 0 w 66"/>
                <a:gd name="T11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9">
                  <a:moveTo>
                    <a:pt x="0" y="34"/>
                  </a:moveTo>
                  <a:lnTo>
                    <a:pt x="34" y="0"/>
                  </a:lnTo>
                  <a:lnTo>
                    <a:pt x="66" y="34"/>
                  </a:lnTo>
                  <a:lnTo>
                    <a:pt x="34" y="69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9" name="Freeform 196">
              <a:extLst>
                <a:ext uri="{FF2B5EF4-FFF2-40B4-BE49-F238E27FC236}">
                  <a16:creationId xmlns:a16="http://schemas.microsoft.com/office/drawing/2014/main" id="{6B972B98-B1D0-8AB3-8BC7-A2DA2E6F0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363" y="4148682"/>
              <a:ext cx="93303" cy="108113"/>
            </a:xfrm>
            <a:custGeom>
              <a:avLst/>
              <a:gdLst>
                <a:gd name="T0" fmla="*/ 0 w 63"/>
                <a:gd name="T1" fmla="*/ 38 h 73"/>
                <a:gd name="T2" fmla="*/ 31 w 63"/>
                <a:gd name="T3" fmla="*/ 0 h 73"/>
                <a:gd name="T4" fmla="*/ 63 w 63"/>
                <a:gd name="T5" fmla="*/ 38 h 73"/>
                <a:gd name="T6" fmla="*/ 31 w 63"/>
                <a:gd name="T7" fmla="*/ 73 h 73"/>
                <a:gd name="T8" fmla="*/ 0 w 63"/>
                <a:gd name="T9" fmla="*/ 38 h 73"/>
                <a:gd name="T10" fmla="*/ 0 w 63"/>
                <a:gd name="T11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3">
                  <a:moveTo>
                    <a:pt x="0" y="38"/>
                  </a:moveTo>
                  <a:lnTo>
                    <a:pt x="31" y="0"/>
                  </a:lnTo>
                  <a:lnTo>
                    <a:pt x="63" y="38"/>
                  </a:lnTo>
                  <a:lnTo>
                    <a:pt x="31" y="73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90" name="Freeform 197">
              <a:extLst>
                <a:ext uri="{FF2B5EF4-FFF2-40B4-BE49-F238E27FC236}">
                  <a16:creationId xmlns:a16="http://schemas.microsoft.com/office/drawing/2014/main" id="{4B6E3946-9AAF-FCC1-7D59-14EC14795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348" y="4307149"/>
              <a:ext cx="97746" cy="106632"/>
            </a:xfrm>
            <a:custGeom>
              <a:avLst/>
              <a:gdLst>
                <a:gd name="T0" fmla="*/ 0 w 66"/>
                <a:gd name="T1" fmla="*/ 35 h 72"/>
                <a:gd name="T2" fmla="*/ 32 w 66"/>
                <a:gd name="T3" fmla="*/ 0 h 72"/>
                <a:gd name="T4" fmla="*/ 66 w 66"/>
                <a:gd name="T5" fmla="*/ 35 h 72"/>
                <a:gd name="T6" fmla="*/ 32 w 66"/>
                <a:gd name="T7" fmla="*/ 72 h 72"/>
                <a:gd name="T8" fmla="*/ 0 w 66"/>
                <a:gd name="T9" fmla="*/ 35 h 72"/>
                <a:gd name="T10" fmla="*/ 0 w 66"/>
                <a:gd name="T11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2">
                  <a:moveTo>
                    <a:pt x="0" y="35"/>
                  </a:moveTo>
                  <a:lnTo>
                    <a:pt x="32" y="0"/>
                  </a:lnTo>
                  <a:lnTo>
                    <a:pt x="66" y="35"/>
                  </a:lnTo>
                  <a:lnTo>
                    <a:pt x="32" y="72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91" name="Freeform 198">
              <a:extLst>
                <a:ext uri="{FF2B5EF4-FFF2-40B4-BE49-F238E27FC236}">
                  <a16:creationId xmlns:a16="http://schemas.microsoft.com/office/drawing/2014/main" id="{83DCCF1D-9D74-7CD1-9185-E3EB3F7F0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586" y="2592154"/>
              <a:ext cx="78493" cy="82936"/>
            </a:xfrm>
            <a:custGeom>
              <a:avLst/>
              <a:gdLst>
                <a:gd name="T0" fmla="*/ 28 w 53"/>
                <a:gd name="T1" fmla="*/ 0 h 56"/>
                <a:gd name="T2" fmla="*/ 0 w 53"/>
                <a:gd name="T3" fmla="*/ 56 h 56"/>
                <a:gd name="T4" fmla="*/ 53 w 53"/>
                <a:gd name="T5" fmla="*/ 56 h 56"/>
                <a:gd name="T6" fmla="*/ 28 w 53"/>
                <a:gd name="T7" fmla="*/ 0 h 56"/>
                <a:gd name="T8" fmla="*/ 28 w 53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6">
                  <a:moveTo>
                    <a:pt x="28" y="0"/>
                  </a:moveTo>
                  <a:lnTo>
                    <a:pt x="0" y="56"/>
                  </a:lnTo>
                  <a:lnTo>
                    <a:pt x="53" y="5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DD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92" name="Freeform 199">
              <a:extLst>
                <a:ext uri="{FF2B5EF4-FFF2-40B4-BE49-F238E27FC236}">
                  <a16:creationId xmlns:a16="http://schemas.microsoft.com/office/drawing/2014/main" id="{E165898F-39DE-4C38-06D9-7F7A0606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800" y="4474501"/>
              <a:ext cx="78493" cy="84417"/>
            </a:xfrm>
            <a:custGeom>
              <a:avLst/>
              <a:gdLst>
                <a:gd name="T0" fmla="*/ 28 w 53"/>
                <a:gd name="T1" fmla="*/ 0 h 57"/>
                <a:gd name="T2" fmla="*/ 0 w 53"/>
                <a:gd name="T3" fmla="*/ 57 h 57"/>
                <a:gd name="T4" fmla="*/ 53 w 53"/>
                <a:gd name="T5" fmla="*/ 57 h 57"/>
                <a:gd name="T6" fmla="*/ 28 w 53"/>
                <a:gd name="T7" fmla="*/ 0 h 57"/>
                <a:gd name="T8" fmla="*/ 28 w 53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28" y="0"/>
                  </a:moveTo>
                  <a:lnTo>
                    <a:pt x="0" y="57"/>
                  </a:lnTo>
                  <a:lnTo>
                    <a:pt x="53" y="57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DD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93" name="Freeform 200">
              <a:extLst>
                <a:ext uri="{FF2B5EF4-FFF2-40B4-BE49-F238E27FC236}">
                  <a16:creationId xmlns:a16="http://schemas.microsoft.com/office/drawing/2014/main" id="{CF5F65A9-84CC-4383-B7BD-6D9352D2A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527" y="1805744"/>
              <a:ext cx="79974" cy="84417"/>
            </a:xfrm>
            <a:custGeom>
              <a:avLst/>
              <a:gdLst>
                <a:gd name="T0" fmla="*/ 29 w 54"/>
                <a:gd name="T1" fmla="*/ 57 h 57"/>
                <a:gd name="T2" fmla="*/ 0 w 54"/>
                <a:gd name="T3" fmla="*/ 0 h 57"/>
                <a:gd name="T4" fmla="*/ 54 w 54"/>
                <a:gd name="T5" fmla="*/ 0 h 57"/>
                <a:gd name="T6" fmla="*/ 29 w 54"/>
                <a:gd name="T7" fmla="*/ 57 h 57"/>
                <a:gd name="T8" fmla="*/ 29 w 54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7">
                  <a:moveTo>
                    <a:pt x="29" y="57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29" y="57"/>
                  </a:lnTo>
                  <a:lnTo>
                    <a:pt x="29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94" name="Freeform 201">
              <a:extLst>
                <a:ext uri="{FF2B5EF4-FFF2-40B4-BE49-F238E27FC236}">
                  <a16:creationId xmlns:a16="http://schemas.microsoft.com/office/drawing/2014/main" id="{A0856FA0-CE69-0999-A320-31C230E3F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622" y="2596597"/>
              <a:ext cx="74050" cy="84417"/>
            </a:xfrm>
            <a:custGeom>
              <a:avLst/>
              <a:gdLst>
                <a:gd name="T0" fmla="*/ 25 w 50"/>
                <a:gd name="T1" fmla="*/ 57 h 57"/>
                <a:gd name="T2" fmla="*/ 0 w 50"/>
                <a:gd name="T3" fmla="*/ 0 h 57"/>
                <a:gd name="T4" fmla="*/ 50 w 50"/>
                <a:gd name="T5" fmla="*/ 0 h 57"/>
                <a:gd name="T6" fmla="*/ 25 w 50"/>
                <a:gd name="T7" fmla="*/ 57 h 57"/>
                <a:gd name="T8" fmla="*/ 25 w 50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25" y="5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5" y="57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95" name="Freeform 202">
              <a:extLst>
                <a:ext uri="{FF2B5EF4-FFF2-40B4-BE49-F238E27FC236}">
                  <a16:creationId xmlns:a16="http://schemas.microsoft.com/office/drawing/2014/main" id="{061F406E-2025-D2DF-CF23-8B7D0CA3C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332" y="1964211"/>
              <a:ext cx="74050" cy="84417"/>
            </a:xfrm>
            <a:custGeom>
              <a:avLst/>
              <a:gdLst>
                <a:gd name="T0" fmla="*/ 25 w 50"/>
                <a:gd name="T1" fmla="*/ 57 h 57"/>
                <a:gd name="T2" fmla="*/ 0 w 50"/>
                <a:gd name="T3" fmla="*/ 0 h 57"/>
                <a:gd name="T4" fmla="*/ 50 w 50"/>
                <a:gd name="T5" fmla="*/ 0 h 57"/>
                <a:gd name="T6" fmla="*/ 25 w 50"/>
                <a:gd name="T7" fmla="*/ 57 h 57"/>
                <a:gd name="T8" fmla="*/ 25 w 50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25" y="5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5" y="57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96" name="Freeform 203">
              <a:extLst>
                <a:ext uri="{FF2B5EF4-FFF2-40B4-BE49-F238E27FC236}">
                  <a16:creationId xmlns:a16="http://schemas.microsoft.com/office/drawing/2014/main" id="{44A249E4-0983-FD18-A9A3-7156D6BD3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676" y="2122677"/>
              <a:ext cx="74050" cy="82936"/>
            </a:xfrm>
            <a:custGeom>
              <a:avLst/>
              <a:gdLst>
                <a:gd name="T0" fmla="*/ 25 w 50"/>
                <a:gd name="T1" fmla="*/ 56 h 56"/>
                <a:gd name="T2" fmla="*/ 0 w 50"/>
                <a:gd name="T3" fmla="*/ 0 h 56"/>
                <a:gd name="T4" fmla="*/ 50 w 50"/>
                <a:gd name="T5" fmla="*/ 0 h 56"/>
                <a:gd name="T6" fmla="*/ 25 w 50"/>
                <a:gd name="T7" fmla="*/ 56 h 56"/>
                <a:gd name="T8" fmla="*/ 25 w 5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6">
                  <a:moveTo>
                    <a:pt x="25" y="56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5" y="56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97" name="Freeform 204">
              <a:extLst>
                <a:ext uri="{FF2B5EF4-FFF2-40B4-BE49-F238E27FC236}">
                  <a16:creationId xmlns:a16="http://schemas.microsoft.com/office/drawing/2014/main" id="{4F673ACB-7E25-0E3A-D318-529A1D7AD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332" y="2433687"/>
              <a:ext cx="74050" cy="84417"/>
            </a:xfrm>
            <a:custGeom>
              <a:avLst/>
              <a:gdLst>
                <a:gd name="T0" fmla="*/ 25 w 50"/>
                <a:gd name="T1" fmla="*/ 57 h 57"/>
                <a:gd name="T2" fmla="*/ 0 w 50"/>
                <a:gd name="T3" fmla="*/ 0 h 57"/>
                <a:gd name="T4" fmla="*/ 50 w 50"/>
                <a:gd name="T5" fmla="*/ 0 h 57"/>
                <a:gd name="T6" fmla="*/ 25 w 50"/>
                <a:gd name="T7" fmla="*/ 57 h 57"/>
                <a:gd name="T8" fmla="*/ 25 w 50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25" y="5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5" y="57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98" name="Freeform 206">
              <a:extLst>
                <a:ext uri="{FF2B5EF4-FFF2-40B4-BE49-F238E27FC236}">
                  <a16:creationId xmlns:a16="http://schemas.microsoft.com/office/drawing/2014/main" id="{15860ADF-E56F-01AD-12C0-52A3199A0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134" y="2750622"/>
              <a:ext cx="75531" cy="82936"/>
            </a:xfrm>
            <a:custGeom>
              <a:avLst/>
              <a:gdLst>
                <a:gd name="T0" fmla="*/ 25 w 51"/>
                <a:gd name="T1" fmla="*/ 56 h 56"/>
                <a:gd name="T2" fmla="*/ 0 w 51"/>
                <a:gd name="T3" fmla="*/ 0 h 56"/>
                <a:gd name="T4" fmla="*/ 51 w 51"/>
                <a:gd name="T5" fmla="*/ 0 h 56"/>
                <a:gd name="T6" fmla="*/ 25 w 51"/>
                <a:gd name="T7" fmla="*/ 56 h 56"/>
                <a:gd name="T8" fmla="*/ 25 w 51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6">
                  <a:moveTo>
                    <a:pt x="25" y="56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25" y="56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99" name="Freeform 207">
              <a:extLst>
                <a:ext uri="{FF2B5EF4-FFF2-40B4-BE49-F238E27FC236}">
                  <a16:creationId xmlns:a16="http://schemas.microsoft.com/office/drawing/2014/main" id="{BD4E429B-B520-5ACB-B4BE-A7FFF9266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028" y="2907608"/>
              <a:ext cx="74050" cy="79974"/>
            </a:xfrm>
            <a:custGeom>
              <a:avLst/>
              <a:gdLst>
                <a:gd name="T0" fmla="*/ 25 w 50"/>
                <a:gd name="T1" fmla="*/ 54 h 54"/>
                <a:gd name="T2" fmla="*/ 0 w 50"/>
                <a:gd name="T3" fmla="*/ 0 h 54"/>
                <a:gd name="T4" fmla="*/ 50 w 50"/>
                <a:gd name="T5" fmla="*/ 0 h 54"/>
                <a:gd name="T6" fmla="*/ 25 w 50"/>
                <a:gd name="T7" fmla="*/ 54 h 54"/>
                <a:gd name="T8" fmla="*/ 25 w 5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4">
                  <a:moveTo>
                    <a:pt x="25" y="54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5" y="54"/>
                  </a:lnTo>
                  <a:lnTo>
                    <a:pt x="25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00" name="Freeform 208">
              <a:extLst>
                <a:ext uri="{FF2B5EF4-FFF2-40B4-BE49-F238E27FC236}">
                  <a16:creationId xmlns:a16="http://schemas.microsoft.com/office/drawing/2014/main" id="{8881385F-5B51-A44A-A62A-9F03A267E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746" y="3061632"/>
              <a:ext cx="74050" cy="82936"/>
            </a:xfrm>
            <a:custGeom>
              <a:avLst/>
              <a:gdLst>
                <a:gd name="T0" fmla="*/ 25 w 50"/>
                <a:gd name="T1" fmla="*/ 56 h 56"/>
                <a:gd name="T2" fmla="*/ 0 w 50"/>
                <a:gd name="T3" fmla="*/ 0 h 56"/>
                <a:gd name="T4" fmla="*/ 50 w 50"/>
                <a:gd name="T5" fmla="*/ 0 h 56"/>
                <a:gd name="T6" fmla="*/ 25 w 50"/>
                <a:gd name="T7" fmla="*/ 56 h 56"/>
                <a:gd name="T8" fmla="*/ 25 w 5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6">
                  <a:moveTo>
                    <a:pt x="25" y="56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5" y="56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01" name="Freeform 209">
              <a:extLst>
                <a:ext uri="{FF2B5EF4-FFF2-40B4-BE49-F238E27FC236}">
                  <a16:creationId xmlns:a16="http://schemas.microsoft.com/office/drawing/2014/main" id="{2960D4A3-C8C5-6C2E-6DE3-3FF820AC9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168" y="3220099"/>
              <a:ext cx="78493" cy="82936"/>
            </a:xfrm>
            <a:custGeom>
              <a:avLst/>
              <a:gdLst>
                <a:gd name="T0" fmla="*/ 25 w 53"/>
                <a:gd name="T1" fmla="*/ 56 h 56"/>
                <a:gd name="T2" fmla="*/ 0 w 53"/>
                <a:gd name="T3" fmla="*/ 0 h 56"/>
                <a:gd name="T4" fmla="*/ 53 w 53"/>
                <a:gd name="T5" fmla="*/ 0 h 56"/>
                <a:gd name="T6" fmla="*/ 25 w 53"/>
                <a:gd name="T7" fmla="*/ 56 h 56"/>
                <a:gd name="T8" fmla="*/ 25 w 53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6">
                  <a:moveTo>
                    <a:pt x="25" y="56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25" y="56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02" name="Freeform 210">
              <a:extLst>
                <a:ext uri="{FF2B5EF4-FFF2-40B4-BE49-F238E27FC236}">
                  <a16:creationId xmlns:a16="http://schemas.microsoft.com/office/drawing/2014/main" id="{07E6917B-9833-C681-7FD3-F8D1D9E34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142" y="3377085"/>
              <a:ext cx="74050" cy="84417"/>
            </a:xfrm>
            <a:custGeom>
              <a:avLst/>
              <a:gdLst>
                <a:gd name="T0" fmla="*/ 25 w 50"/>
                <a:gd name="T1" fmla="*/ 57 h 57"/>
                <a:gd name="T2" fmla="*/ 0 w 50"/>
                <a:gd name="T3" fmla="*/ 0 h 57"/>
                <a:gd name="T4" fmla="*/ 50 w 50"/>
                <a:gd name="T5" fmla="*/ 0 h 57"/>
                <a:gd name="T6" fmla="*/ 25 w 50"/>
                <a:gd name="T7" fmla="*/ 57 h 57"/>
                <a:gd name="T8" fmla="*/ 25 w 50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25" y="5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5" y="57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03" name="Freeform 211">
              <a:extLst>
                <a:ext uri="{FF2B5EF4-FFF2-40B4-BE49-F238E27FC236}">
                  <a16:creationId xmlns:a16="http://schemas.microsoft.com/office/drawing/2014/main" id="{E7078831-9735-0BAB-9C8F-C3C720271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468" y="3535551"/>
              <a:ext cx="75531" cy="79974"/>
            </a:xfrm>
            <a:custGeom>
              <a:avLst/>
              <a:gdLst>
                <a:gd name="T0" fmla="*/ 25 w 51"/>
                <a:gd name="T1" fmla="*/ 54 h 54"/>
                <a:gd name="T2" fmla="*/ 0 w 51"/>
                <a:gd name="T3" fmla="*/ 0 h 54"/>
                <a:gd name="T4" fmla="*/ 51 w 51"/>
                <a:gd name="T5" fmla="*/ 0 h 54"/>
                <a:gd name="T6" fmla="*/ 25 w 51"/>
                <a:gd name="T7" fmla="*/ 54 h 54"/>
                <a:gd name="T8" fmla="*/ 25 w 51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4">
                  <a:moveTo>
                    <a:pt x="25" y="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25" y="54"/>
                  </a:lnTo>
                  <a:lnTo>
                    <a:pt x="25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04" name="Freeform 212">
              <a:extLst>
                <a:ext uri="{FF2B5EF4-FFF2-40B4-BE49-F238E27FC236}">
                  <a16:creationId xmlns:a16="http://schemas.microsoft.com/office/drawing/2014/main" id="{A15DA3BD-B21E-053A-E600-F9A379256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272" y="3689575"/>
              <a:ext cx="74050" cy="82936"/>
            </a:xfrm>
            <a:custGeom>
              <a:avLst/>
              <a:gdLst>
                <a:gd name="T0" fmla="*/ 25 w 50"/>
                <a:gd name="T1" fmla="*/ 56 h 56"/>
                <a:gd name="T2" fmla="*/ 0 w 50"/>
                <a:gd name="T3" fmla="*/ 0 h 56"/>
                <a:gd name="T4" fmla="*/ 50 w 50"/>
                <a:gd name="T5" fmla="*/ 0 h 56"/>
                <a:gd name="T6" fmla="*/ 25 w 50"/>
                <a:gd name="T7" fmla="*/ 56 h 56"/>
                <a:gd name="T8" fmla="*/ 25 w 5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6">
                  <a:moveTo>
                    <a:pt x="25" y="56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5" y="56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05" name="Freeform 213">
              <a:extLst>
                <a:ext uri="{FF2B5EF4-FFF2-40B4-BE49-F238E27FC236}">
                  <a16:creationId xmlns:a16="http://schemas.microsoft.com/office/drawing/2014/main" id="{BB745158-F3F1-8A12-8E2E-579AD3835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472" y="3846560"/>
              <a:ext cx="74050" cy="84417"/>
            </a:xfrm>
            <a:custGeom>
              <a:avLst/>
              <a:gdLst>
                <a:gd name="T0" fmla="*/ 25 w 50"/>
                <a:gd name="T1" fmla="*/ 57 h 57"/>
                <a:gd name="T2" fmla="*/ 0 w 50"/>
                <a:gd name="T3" fmla="*/ 0 h 57"/>
                <a:gd name="T4" fmla="*/ 50 w 50"/>
                <a:gd name="T5" fmla="*/ 0 h 57"/>
                <a:gd name="T6" fmla="*/ 25 w 50"/>
                <a:gd name="T7" fmla="*/ 57 h 57"/>
                <a:gd name="T8" fmla="*/ 25 w 50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25" y="5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5" y="57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06" name="Freeform 214">
              <a:extLst>
                <a:ext uri="{FF2B5EF4-FFF2-40B4-BE49-F238E27FC236}">
                  <a16:creationId xmlns:a16="http://schemas.microsoft.com/office/drawing/2014/main" id="{CC63B178-686B-7E76-E4F7-7EC13A610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790" y="4005028"/>
              <a:ext cx="74050" cy="84417"/>
            </a:xfrm>
            <a:custGeom>
              <a:avLst/>
              <a:gdLst>
                <a:gd name="T0" fmla="*/ 25 w 50"/>
                <a:gd name="T1" fmla="*/ 57 h 57"/>
                <a:gd name="T2" fmla="*/ 0 w 50"/>
                <a:gd name="T3" fmla="*/ 0 h 57"/>
                <a:gd name="T4" fmla="*/ 50 w 50"/>
                <a:gd name="T5" fmla="*/ 0 h 57"/>
                <a:gd name="T6" fmla="*/ 25 w 50"/>
                <a:gd name="T7" fmla="*/ 57 h 57"/>
                <a:gd name="T8" fmla="*/ 25 w 50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25" y="5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5" y="57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07" name="Freeform 215">
              <a:extLst>
                <a:ext uri="{FF2B5EF4-FFF2-40B4-BE49-F238E27FC236}">
                  <a16:creationId xmlns:a16="http://schemas.microsoft.com/office/drawing/2014/main" id="{3478B905-1687-B4A0-B306-4E4C7E74F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855" y="4163494"/>
              <a:ext cx="74050" cy="82936"/>
            </a:xfrm>
            <a:custGeom>
              <a:avLst/>
              <a:gdLst>
                <a:gd name="T0" fmla="*/ 25 w 50"/>
                <a:gd name="T1" fmla="*/ 56 h 56"/>
                <a:gd name="T2" fmla="*/ 0 w 50"/>
                <a:gd name="T3" fmla="*/ 0 h 56"/>
                <a:gd name="T4" fmla="*/ 50 w 50"/>
                <a:gd name="T5" fmla="*/ 0 h 56"/>
                <a:gd name="T6" fmla="*/ 25 w 50"/>
                <a:gd name="T7" fmla="*/ 56 h 56"/>
                <a:gd name="T8" fmla="*/ 25 w 5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6">
                  <a:moveTo>
                    <a:pt x="25" y="56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5" y="56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08" name="Freeform 216">
              <a:extLst>
                <a:ext uri="{FF2B5EF4-FFF2-40B4-BE49-F238E27FC236}">
                  <a16:creationId xmlns:a16="http://schemas.microsoft.com/office/drawing/2014/main" id="{037DDB87-8502-7E35-978B-FF1C99ABA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750" y="4321961"/>
              <a:ext cx="74050" cy="78493"/>
            </a:xfrm>
            <a:custGeom>
              <a:avLst/>
              <a:gdLst>
                <a:gd name="T0" fmla="*/ 25 w 50"/>
                <a:gd name="T1" fmla="*/ 53 h 53"/>
                <a:gd name="T2" fmla="*/ 0 w 50"/>
                <a:gd name="T3" fmla="*/ 0 h 53"/>
                <a:gd name="T4" fmla="*/ 50 w 50"/>
                <a:gd name="T5" fmla="*/ 0 h 53"/>
                <a:gd name="T6" fmla="*/ 25 w 50"/>
                <a:gd name="T7" fmla="*/ 53 h 53"/>
                <a:gd name="T8" fmla="*/ 25 w 50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25" y="53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5" y="53"/>
                  </a:lnTo>
                  <a:lnTo>
                    <a:pt x="25" y="5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09" name="Freeform 217">
              <a:extLst>
                <a:ext uri="{FF2B5EF4-FFF2-40B4-BE49-F238E27FC236}">
                  <a16:creationId xmlns:a16="http://schemas.microsoft.com/office/drawing/2014/main" id="{8D981BDB-AF27-F4F5-B7AE-AEF4BE4F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214" y="4474503"/>
              <a:ext cx="74050" cy="84417"/>
            </a:xfrm>
            <a:custGeom>
              <a:avLst/>
              <a:gdLst>
                <a:gd name="T0" fmla="*/ 25 w 50"/>
                <a:gd name="T1" fmla="*/ 57 h 57"/>
                <a:gd name="T2" fmla="*/ 0 w 50"/>
                <a:gd name="T3" fmla="*/ 0 h 57"/>
                <a:gd name="T4" fmla="*/ 50 w 50"/>
                <a:gd name="T5" fmla="*/ 0 h 57"/>
                <a:gd name="T6" fmla="*/ 25 w 50"/>
                <a:gd name="T7" fmla="*/ 57 h 57"/>
                <a:gd name="T8" fmla="*/ 25 w 50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25" y="5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5" y="57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0" name="Line 218">
              <a:extLst>
                <a:ext uri="{FF2B5EF4-FFF2-40B4-BE49-F238E27FC236}">
                  <a16:creationId xmlns:a16="http://schemas.microsoft.com/office/drawing/2014/main" id="{0C773414-591A-9775-7A96-3E6318D5F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2649" y="4650742"/>
              <a:ext cx="4054971" cy="0"/>
            </a:xfrm>
            <a:prstGeom prst="line">
              <a:avLst/>
            </a:prstGeom>
            <a:noFill/>
            <a:ln w="158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1" name="Line 219">
              <a:extLst>
                <a:ext uri="{FF2B5EF4-FFF2-40B4-BE49-F238E27FC236}">
                  <a16:creationId xmlns:a16="http://schemas.microsoft.com/office/drawing/2014/main" id="{8430B7E4-765C-CD76-3BBC-AC09B4873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4498" y="4650742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2" name="Line 220">
              <a:extLst>
                <a:ext uri="{FF2B5EF4-FFF2-40B4-BE49-F238E27FC236}">
                  <a16:creationId xmlns:a16="http://schemas.microsoft.com/office/drawing/2014/main" id="{4BBE5D37-9929-C64D-AA66-B84E3618A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149" y="4650742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3" name="Line 221">
              <a:extLst>
                <a:ext uri="{FF2B5EF4-FFF2-40B4-BE49-F238E27FC236}">
                  <a16:creationId xmlns:a16="http://schemas.microsoft.com/office/drawing/2014/main" id="{5158549B-2A44-60C1-118C-3AA9CA5A77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1799" y="4650742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4" name="Line 222">
              <a:extLst>
                <a:ext uri="{FF2B5EF4-FFF2-40B4-BE49-F238E27FC236}">
                  <a16:creationId xmlns:a16="http://schemas.microsoft.com/office/drawing/2014/main" id="{28DC0F95-D737-2AF0-90DB-BDC30DE3A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0450" y="4650742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5" name="Line 223">
              <a:extLst>
                <a:ext uri="{FF2B5EF4-FFF2-40B4-BE49-F238E27FC236}">
                  <a16:creationId xmlns:a16="http://schemas.microsoft.com/office/drawing/2014/main" id="{D9F82104-5ADF-6DBE-89A1-9D91DA417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619" y="4650742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6" name="Line 224">
              <a:extLst>
                <a:ext uri="{FF2B5EF4-FFF2-40B4-BE49-F238E27FC236}">
                  <a16:creationId xmlns:a16="http://schemas.microsoft.com/office/drawing/2014/main" id="{54AF7FFC-DFD4-66D7-3933-2B2D0ED02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135" y="4650742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7" name="Line 225">
              <a:extLst>
                <a:ext uri="{FF2B5EF4-FFF2-40B4-BE49-F238E27FC236}">
                  <a16:creationId xmlns:a16="http://schemas.microsoft.com/office/drawing/2014/main" id="{E21511AF-2921-BE11-7B8A-088555E36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1785" y="4650742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8" name="Line 226">
              <a:extLst>
                <a:ext uri="{FF2B5EF4-FFF2-40B4-BE49-F238E27FC236}">
                  <a16:creationId xmlns:a16="http://schemas.microsoft.com/office/drawing/2014/main" id="{B3FDA8A4-4F2B-256B-93CC-047E33FAF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512" y="4650742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9" name="Line 227">
              <a:extLst>
                <a:ext uri="{FF2B5EF4-FFF2-40B4-BE49-F238E27FC236}">
                  <a16:creationId xmlns:a16="http://schemas.microsoft.com/office/drawing/2014/main" id="{6FB57727-E564-8031-4D13-7EFE25C2B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3163" y="4650742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20" name="Line 228">
              <a:extLst>
                <a:ext uri="{FF2B5EF4-FFF2-40B4-BE49-F238E27FC236}">
                  <a16:creationId xmlns:a16="http://schemas.microsoft.com/office/drawing/2014/main" id="{81B1C3E4-4919-0392-F4CE-49DC05187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1814" y="4650742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21" name="Rectangle 229">
              <a:extLst>
                <a:ext uri="{FF2B5EF4-FFF2-40B4-BE49-F238E27FC236}">
                  <a16:creationId xmlns:a16="http://schemas.microsoft.com/office/drawing/2014/main" id="{8E62910B-E2F8-63E3-BF59-FD335CC76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253" y="4702577"/>
              <a:ext cx="260211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–20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22" name="Rectangle 230">
              <a:extLst>
                <a:ext uri="{FF2B5EF4-FFF2-40B4-BE49-F238E27FC236}">
                  <a16:creationId xmlns:a16="http://schemas.microsoft.com/office/drawing/2014/main" id="{8C9538CE-4C66-7E0F-EED6-5AE303A97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347" y="4702577"/>
              <a:ext cx="260211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–10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23" name="Rectangle 231">
              <a:extLst>
                <a:ext uri="{FF2B5EF4-FFF2-40B4-BE49-F238E27FC236}">
                  <a16:creationId xmlns:a16="http://schemas.microsoft.com/office/drawing/2014/main" id="{F599FFA1-2578-8C66-079D-8FE94924E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060" y="4702577"/>
              <a:ext cx="260211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–15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24" name="Line 232">
              <a:extLst>
                <a:ext uri="{FF2B5EF4-FFF2-40B4-BE49-F238E27FC236}">
                  <a16:creationId xmlns:a16="http://schemas.microsoft.com/office/drawing/2014/main" id="{EA3D2C73-F2AC-FEA1-38B6-1F9DA3E5F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2649" y="4650742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25" name="Line 233">
              <a:extLst>
                <a:ext uri="{FF2B5EF4-FFF2-40B4-BE49-F238E27FC236}">
                  <a16:creationId xmlns:a16="http://schemas.microsoft.com/office/drawing/2014/main" id="{4E5C6E30-297E-F368-B22A-3E2C5BA909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5493" y="4650742"/>
              <a:ext cx="0" cy="5183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26" name="Rectangle 234">
              <a:extLst>
                <a:ext uri="{FF2B5EF4-FFF2-40B4-BE49-F238E27FC236}">
                  <a16:creationId xmlns:a16="http://schemas.microsoft.com/office/drawing/2014/main" id="{C24B31A5-5F4C-135A-7413-B223006A4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961" y="4702577"/>
              <a:ext cx="260211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–50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27" name="Rectangle 235">
              <a:extLst>
                <a:ext uri="{FF2B5EF4-FFF2-40B4-BE49-F238E27FC236}">
                  <a16:creationId xmlns:a16="http://schemas.microsoft.com/office/drawing/2014/main" id="{9C511B71-9F32-388A-DA2C-3DF8A828E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210" y="4702577"/>
              <a:ext cx="260211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–45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28" name="Rectangle 236">
              <a:extLst>
                <a:ext uri="{FF2B5EF4-FFF2-40B4-BE49-F238E27FC236}">
                  <a16:creationId xmlns:a16="http://schemas.microsoft.com/office/drawing/2014/main" id="{EC4007EC-C8F6-E53A-07F7-C2CE8514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523" y="4702577"/>
              <a:ext cx="260211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–25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29" name="Rectangle 237">
              <a:extLst>
                <a:ext uri="{FF2B5EF4-FFF2-40B4-BE49-F238E27FC236}">
                  <a16:creationId xmlns:a16="http://schemas.microsoft.com/office/drawing/2014/main" id="{39A77CFA-0D33-A3C4-BD43-52B6635F4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855" y="4702577"/>
              <a:ext cx="173474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–5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30" name="Rectangle 238">
              <a:extLst>
                <a:ext uri="{FF2B5EF4-FFF2-40B4-BE49-F238E27FC236}">
                  <a16:creationId xmlns:a16="http://schemas.microsoft.com/office/drawing/2014/main" id="{749CA652-F15B-767B-4AD2-B3AD03D25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098" y="4702577"/>
              <a:ext cx="86737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31" name="Rectangle 239">
              <a:extLst>
                <a:ext uri="{FF2B5EF4-FFF2-40B4-BE49-F238E27FC236}">
                  <a16:creationId xmlns:a16="http://schemas.microsoft.com/office/drawing/2014/main" id="{B731CBBA-74C7-FB08-00D6-29E831BF4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679" y="4702577"/>
              <a:ext cx="173474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10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32" name="Rectangle 240">
              <a:extLst>
                <a:ext uri="{FF2B5EF4-FFF2-40B4-BE49-F238E27FC236}">
                  <a16:creationId xmlns:a16="http://schemas.microsoft.com/office/drawing/2014/main" id="{5DDD7DEE-FBE3-8607-AF65-6AB8F70B4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4215" y="4702577"/>
              <a:ext cx="173474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20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33" name="Rectangle 241">
              <a:extLst>
                <a:ext uri="{FF2B5EF4-FFF2-40B4-BE49-F238E27FC236}">
                  <a16:creationId xmlns:a16="http://schemas.microsoft.com/office/drawing/2014/main" id="{42CA1DF8-54A6-1E0C-5A2D-09F30FACC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132" y="4702577"/>
              <a:ext cx="86737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5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34" name="Rectangle 242">
              <a:extLst>
                <a:ext uri="{FF2B5EF4-FFF2-40B4-BE49-F238E27FC236}">
                  <a16:creationId xmlns:a16="http://schemas.microsoft.com/office/drawing/2014/main" id="{7BDCBC5D-37D0-40AB-092F-7564305CF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486" y="4702577"/>
              <a:ext cx="173474" cy="2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15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35" name="Line 243">
              <a:extLst>
                <a:ext uri="{FF2B5EF4-FFF2-40B4-BE49-F238E27FC236}">
                  <a16:creationId xmlns:a16="http://schemas.microsoft.com/office/drawing/2014/main" id="{FF4B0C06-2EAE-A99F-3FD4-CC78D9543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5116" y="2005681"/>
              <a:ext cx="14810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36" name="Line 244">
              <a:extLst>
                <a:ext uri="{FF2B5EF4-FFF2-40B4-BE49-F238E27FC236}">
                  <a16:creationId xmlns:a16="http://schemas.microsoft.com/office/drawing/2014/main" id="{13C711EC-49F5-3560-93C4-71F3539B9D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11748" y="1968656"/>
              <a:ext cx="41468" cy="3702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37" name="Line 245">
              <a:extLst>
                <a:ext uri="{FF2B5EF4-FFF2-40B4-BE49-F238E27FC236}">
                  <a16:creationId xmlns:a16="http://schemas.microsoft.com/office/drawing/2014/main" id="{EA86B830-92F0-306C-DC75-2E3933243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1748" y="2005681"/>
              <a:ext cx="41468" cy="3258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38" name="Line 246">
              <a:extLst>
                <a:ext uri="{FF2B5EF4-FFF2-40B4-BE49-F238E27FC236}">
                  <a16:creationId xmlns:a16="http://schemas.microsoft.com/office/drawing/2014/main" id="{976C953A-39E4-CD4B-46C3-57BA3B9EB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7672" y="2098983"/>
              <a:ext cx="14810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39" name="Line 247">
              <a:extLst>
                <a:ext uri="{FF2B5EF4-FFF2-40B4-BE49-F238E27FC236}">
                  <a16:creationId xmlns:a16="http://schemas.microsoft.com/office/drawing/2014/main" id="{82EDAD9B-91B2-9412-9545-680F640C3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04304" y="2066401"/>
              <a:ext cx="41468" cy="3258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40" name="Line 248">
              <a:extLst>
                <a:ext uri="{FF2B5EF4-FFF2-40B4-BE49-F238E27FC236}">
                  <a16:creationId xmlns:a16="http://schemas.microsoft.com/office/drawing/2014/main" id="{F4A63FDB-8DE2-1306-AACB-6AAB220376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99861" y="2098983"/>
              <a:ext cx="45911" cy="3702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41" name="Freeform 249">
              <a:extLst>
                <a:ext uri="{FF2B5EF4-FFF2-40B4-BE49-F238E27FC236}">
                  <a16:creationId xmlns:a16="http://schemas.microsoft.com/office/drawing/2014/main" id="{C131704F-D5B2-2EED-C8AD-D4F23BD92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596" y="2122679"/>
              <a:ext cx="65164" cy="78493"/>
            </a:xfrm>
            <a:custGeom>
              <a:avLst/>
              <a:gdLst>
                <a:gd name="T0" fmla="*/ 22 w 44"/>
                <a:gd name="T1" fmla="*/ 0 h 53"/>
                <a:gd name="T2" fmla="*/ 0 w 44"/>
                <a:gd name="T3" fmla="*/ 53 h 53"/>
                <a:gd name="T4" fmla="*/ 44 w 44"/>
                <a:gd name="T5" fmla="*/ 53 h 53"/>
                <a:gd name="T6" fmla="*/ 22 w 44"/>
                <a:gd name="T7" fmla="*/ 0 h 53"/>
                <a:gd name="T8" fmla="*/ 22 w 4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3">
                  <a:moveTo>
                    <a:pt x="22" y="0"/>
                  </a:moveTo>
                  <a:lnTo>
                    <a:pt x="0" y="53"/>
                  </a:lnTo>
                  <a:lnTo>
                    <a:pt x="44" y="5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58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42" name="Freeform 250">
              <a:extLst>
                <a:ext uri="{FF2B5EF4-FFF2-40B4-BE49-F238E27FC236}">
                  <a16:creationId xmlns:a16="http://schemas.microsoft.com/office/drawing/2014/main" id="{FA3EAC0B-16A3-A98A-FE19-3BB04E03B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374" y="1838328"/>
              <a:ext cx="63683" cy="79974"/>
            </a:xfrm>
            <a:custGeom>
              <a:avLst/>
              <a:gdLst>
                <a:gd name="T0" fmla="*/ 21 w 43"/>
                <a:gd name="T1" fmla="*/ 0 h 54"/>
                <a:gd name="T2" fmla="*/ 0 w 43"/>
                <a:gd name="T3" fmla="*/ 54 h 54"/>
                <a:gd name="T4" fmla="*/ 43 w 43"/>
                <a:gd name="T5" fmla="*/ 54 h 54"/>
                <a:gd name="T6" fmla="*/ 21 w 43"/>
                <a:gd name="T7" fmla="*/ 0 h 54"/>
                <a:gd name="T8" fmla="*/ 21 w 4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4">
                  <a:moveTo>
                    <a:pt x="21" y="0"/>
                  </a:moveTo>
                  <a:lnTo>
                    <a:pt x="0" y="54"/>
                  </a:lnTo>
                  <a:lnTo>
                    <a:pt x="43" y="5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158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43" name="Freeform 252">
              <a:extLst>
                <a:ext uri="{FF2B5EF4-FFF2-40B4-BE49-F238E27FC236}">
                  <a16:creationId xmlns:a16="http://schemas.microsoft.com/office/drawing/2014/main" id="{BA9251C1-A59F-57F9-163F-7543FC235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496" y="1950884"/>
              <a:ext cx="93303" cy="106632"/>
            </a:xfrm>
            <a:custGeom>
              <a:avLst/>
              <a:gdLst>
                <a:gd name="T0" fmla="*/ 0 w 63"/>
                <a:gd name="T1" fmla="*/ 37 h 72"/>
                <a:gd name="T2" fmla="*/ 31 w 63"/>
                <a:gd name="T3" fmla="*/ 0 h 72"/>
                <a:gd name="T4" fmla="*/ 63 w 63"/>
                <a:gd name="T5" fmla="*/ 37 h 72"/>
                <a:gd name="T6" fmla="*/ 31 w 63"/>
                <a:gd name="T7" fmla="*/ 72 h 72"/>
                <a:gd name="T8" fmla="*/ 0 w 63"/>
                <a:gd name="T9" fmla="*/ 37 h 72"/>
                <a:gd name="T10" fmla="*/ 0 w 63"/>
                <a:gd name="T11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2">
                  <a:moveTo>
                    <a:pt x="0" y="37"/>
                  </a:moveTo>
                  <a:lnTo>
                    <a:pt x="31" y="0"/>
                  </a:lnTo>
                  <a:lnTo>
                    <a:pt x="63" y="37"/>
                  </a:lnTo>
                  <a:lnTo>
                    <a:pt x="31" y="72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44" name="Freeform 253">
              <a:extLst>
                <a:ext uri="{FF2B5EF4-FFF2-40B4-BE49-F238E27FC236}">
                  <a16:creationId xmlns:a16="http://schemas.microsoft.com/office/drawing/2014/main" id="{B85A8608-FD8A-01A8-E108-AE35273ED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340" y="4572249"/>
              <a:ext cx="167353" cy="154024"/>
            </a:xfrm>
            <a:custGeom>
              <a:avLst/>
              <a:gdLst>
                <a:gd name="T0" fmla="*/ 51 w 113"/>
                <a:gd name="T1" fmla="*/ 0 h 104"/>
                <a:gd name="T2" fmla="*/ 113 w 113"/>
                <a:gd name="T3" fmla="*/ 0 h 104"/>
                <a:gd name="T4" fmla="*/ 66 w 113"/>
                <a:gd name="T5" fmla="*/ 104 h 104"/>
                <a:gd name="T6" fmla="*/ 0 w 113"/>
                <a:gd name="T7" fmla="*/ 104 h 104"/>
                <a:gd name="T8" fmla="*/ 51 w 113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04">
                  <a:moveTo>
                    <a:pt x="51" y="0"/>
                  </a:moveTo>
                  <a:lnTo>
                    <a:pt x="113" y="0"/>
                  </a:lnTo>
                  <a:lnTo>
                    <a:pt x="66" y="104"/>
                  </a:lnTo>
                  <a:lnTo>
                    <a:pt x="0" y="10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45" name="Line 254">
              <a:extLst>
                <a:ext uri="{FF2B5EF4-FFF2-40B4-BE49-F238E27FC236}">
                  <a16:creationId xmlns:a16="http://schemas.microsoft.com/office/drawing/2014/main" id="{E3D9F91A-18FF-A1EA-12C1-5B1D9B25D6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14340" y="4572249"/>
              <a:ext cx="75531" cy="154024"/>
            </a:xfrm>
            <a:prstGeom prst="line">
              <a:avLst/>
            </a:prstGeom>
            <a:noFill/>
            <a:ln w="158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46" name="Line 255">
              <a:extLst>
                <a:ext uri="{FF2B5EF4-FFF2-40B4-BE49-F238E27FC236}">
                  <a16:creationId xmlns:a16="http://schemas.microsoft.com/office/drawing/2014/main" id="{CC8BA504-D013-5A34-567E-C2A53FE2C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2086" y="4572249"/>
              <a:ext cx="69607" cy="154024"/>
            </a:xfrm>
            <a:prstGeom prst="line">
              <a:avLst/>
            </a:prstGeom>
            <a:noFill/>
            <a:ln w="158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47" name="Freeform 256">
              <a:extLst>
                <a:ext uri="{FF2B5EF4-FFF2-40B4-BE49-F238E27FC236}">
                  <a16:creationId xmlns:a16="http://schemas.microsoft.com/office/drawing/2014/main" id="{B8EE0929-7E2E-C8DA-28DA-A91123048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340" y="2564017"/>
              <a:ext cx="167353" cy="149581"/>
            </a:xfrm>
            <a:custGeom>
              <a:avLst/>
              <a:gdLst>
                <a:gd name="T0" fmla="*/ 51 w 113"/>
                <a:gd name="T1" fmla="*/ 0 h 101"/>
                <a:gd name="T2" fmla="*/ 113 w 113"/>
                <a:gd name="T3" fmla="*/ 0 h 101"/>
                <a:gd name="T4" fmla="*/ 66 w 113"/>
                <a:gd name="T5" fmla="*/ 101 h 101"/>
                <a:gd name="T6" fmla="*/ 0 w 113"/>
                <a:gd name="T7" fmla="*/ 101 h 101"/>
                <a:gd name="T8" fmla="*/ 51 w 11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01">
                  <a:moveTo>
                    <a:pt x="51" y="0"/>
                  </a:moveTo>
                  <a:lnTo>
                    <a:pt x="113" y="0"/>
                  </a:lnTo>
                  <a:lnTo>
                    <a:pt x="66" y="101"/>
                  </a:lnTo>
                  <a:lnTo>
                    <a:pt x="0" y="10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48" name="Line 257">
              <a:extLst>
                <a:ext uri="{FF2B5EF4-FFF2-40B4-BE49-F238E27FC236}">
                  <a16:creationId xmlns:a16="http://schemas.microsoft.com/office/drawing/2014/main" id="{937F3856-EF45-FB97-80BF-ECC6B2861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14340" y="2564017"/>
              <a:ext cx="75531" cy="149581"/>
            </a:xfrm>
            <a:prstGeom prst="line">
              <a:avLst/>
            </a:prstGeom>
            <a:noFill/>
            <a:ln w="158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49" name="Line 258">
              <a:extLst>
                <a:ext uri="{FF2B5EF4-FFF2-40B4-BE49-F238E27FC236}">
                  <a16:creationId xmlns:a16="http://schemas.microsoft.com/office/drawing/2014/main" id="{56F82F4C-E0E0-06C6-620B-751C985056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2086" y="2564017"/>
              <a:ext cx="69607" cy="149581"/>
            </a:xfrm>
            <a:prstGeom prst="line">
              <a:avLst/>
            </a:prstGeom>
            <a:noFill/>
            <a:ln w="158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50" name="Rectangle 259">
              <a:extLst>
                <a:ext uri="{FF2B5EF4-FFF2-40B4-BE49-F238E27FC236}">
                  <a16:creationId xmlns:a16="http://schemas.microsoft.com/office/drawing/2014/main" id="{244D90F0-B7A8-D4C2-9EAC-ADDAC6C2C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336" y="1374776"/>
              <a:ext cx="1410219" cy="258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Docetaxel (n=13)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51" name="Rectangle 260">
              <a:extLst>
                <a:ext uri="{FF2B5EF4-FFF2-40B4-BE49-F238E27FC236}">
                  <a16:creationId xmlns:a16="http://schemas.microsoft.com/office/drawing/2014/main" id="{DB2EAB43-BC8E-FA0E-8994-DE2A433A2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189" y="1374776"/>
              <a:ext cx="1389283" cy="258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Sotorasib (n=18)</a:t>
              </a: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554" name="Rounded Rectangle 20">
            <a:extLst>
              <a:ext uri="{FF2B5EF4-FFF2-40B4-BE49-F238E27FC236}">
                <a16:creationId xmlns:a16="http://schemas.microsoft.com/office/drawing/2014/main" id="{ACFD62E0-396D-85D6-9DF8-D382A424085C}"/>
              </a:ext>
            </a:extLst>
          </p:cNvPr>
          <p:cNvSpPr/>
          <p:nvPr/>
        </p:nvSpPr>
        <p:spPr bwMode="auto">
          <a:xfrm>
            <a:off x="480477" y="5260865"/>
            <a:ext cx="10736164" cy="758348"/>
          </a:xfrm>
          <a:prstGeom prst="roundRect">
            <a:avLst>
              <a:gd name="adj" fmla="val 14888"/>
            </a:avLst>
          </a:prstGeom>
          <a:solidFill>
            <a:srgbClr val="CBD2E2"/>
          </a:solidFill>
          <a:ln w="38100" cap="flat" cmpd="sng" algn="ctr">
            <a:solidFill>
              <a:srgbClr val="1E32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74320" rIns="91440" bIns="2743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1219153">
              <a:lnSpc>
                <a:spcPct val="90000"/>
              </a:lnSpc>
              <a:spcAft>
                <a:spcPts val="0"/>
              </a:spcAft>
              <a:buClr>
                <a:srgbClr val="1E567F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1E325F"/>
                </a:solidFill>
                <a:latin typeface="+mn-lt"/>
                <a:cs typeface="Arial"/>
              </a:rPr>
              <a:t>Median time from prior radiotherapy for treatment of brain metastases to randomization to sotorasib and docetaxel was 2.8 months and 2.5 months, respectively</a:t>
            </a:r>
          </a:p>
          <a:p>
            <a:pPr marL="173038" indent="-173038" defTabSz="1219153">
              <a:lnSpc>
                <a:spcPct val="90000"/>
              </a:lnSpc>
              <a:spcAft>
                <a:spcPts val="0"/>
              </a:spcAft>
              <a:buClr>
                <a:srgbClr val="1E567F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1E325F"/>
                </a:solidFill>
                <a:latin typeface="+mn-lt"/>
                <a:cs typeface="Arial"/>
              </a:rPr>
              <a:t>Median duration of treatment for patients receiving sotorasib vs docetaxel was 6.8 months and 3.0 months, respectively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2D34A4E1-1E72-88D3-297C-475DE4F40421}"/>
              </a:ext>
            </a:extLst>
          </p:cNvPr>
          <p:cNvGrpSpPr/>
          <p:nvPr/>
        </p:nvGrpSpPr>
        <p:grpSpPr>
          <a:xfrm>
            <a:off x="9411149" y="1745775"/>
            <a:ext cx="2614998" cy="2719928"/>
            <a:chOff x="9542561" y="1931629"/>
            <a:chExt cx="2614998" cy="2719928"/>
          </a:xfrm>
        </p:grpSpPr>
        <p:grpSp>
          <p:nvGrpSpPr>
            <p:cNvPr id="553" name="Group 552">
              <a:extLst>
                <a:ext uri="{FF2B5EF4-FFF2-40B4-BE49-F238E27FC236}">
                  <a16:creationId xmlns:a16="http://schemas.microsoft.com/office/drawing/2014/main" id="{7BED530C-8823-D248-0A22-A6BB57543D2B}"/>
                </a:ext>
              </a:extLst>
            </p:cNvPr>
            <p:cNvGrpSpPr/>
            <p:nvPr/>
          </p:nvGrpSpPr>
          <p:grpSpPr>
            <a:xfrm>
              <a:off x="9542561" y="1985162"/>
              <a:ext cx="2614998" cy="2644063"/>
              <a:chOff x="9335049" y="1488305"/>
              <a:chExt cx="2614998" cy="2644063"/>
            </a:xfrm>
          </p:grpSpPr>
          <p:sp>
            <p:nvSpPr>
              <p:cNvPr id="280" name="Rectangle 249">
                <a:extLst>
                  <a:ext uri="{FF2B5EF4-FFF2-40B4-BE49-F238E27FC236}">
                    <a16:creationId xmlns:a16="http://schemas.microsoft.com/office/drawing/2014/main" id="{34BD2BDB-E2D3-6387-4D9A-B6103A7AE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60233" y="2772114"/>
                <a:ext cx="1580561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dirty="0">
                    <a:solidFill>
                      <a:srgbClr val="000000"/>
                    </a:solidFill>
                    <a:latin typeface="Arial Narrow"/>
                  </a:rPr>
                  <a:t>Last checkpoint inhibitor</a:t>
                </a:r>
                <a:endParaRPr lang="en-US" altLang="en-US" sz="140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  <p:sp>
            <p:nvSpPr>
              <p:cNvPr id="281" name="Freeform 250">
                <a:extLst>
                  <a:ext uri="{FF2B5EF4-FFF2-40B4-BE49-F238E27FC236}">
                    <a16:creationId xmlns:a16="http://schemas.microsoft.com/office/drawing/2014/main" id="{8876CD5A-A279-BF97-CDBD-550DD958F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0298" y="2834592"/>
                <a:ext cx="90488" cy="90488"/>
              </a:xfrm>
              <a:custGeom>
                <a:avLst/>
                <a:gdLst>
                  <a:gd name="T0" fmla="*/ 28 w 57"/>
                  <a:gd name="T1" fmla="*/ 57 h 57"/>
                  <a:gd name="T2" fmla="*/ 0 w 57"/>
                  <a:gd name="T3" fmla="*/ 0 h 57"/>
                  <a:gd name="T4" fmla="*/ 57 w 57"/>
                  <a:gd name="T5" fmla="*/ 0 h 57"/>
                  <a:gd name="T6" fmla="*/ 28 w 57"/>
                  <a:gd name="T7" fmla="*/ 57 h 57"/>
                  <a:gd name="T8" fmla="*/ 28 w 57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8" y="57"/>
                    </a:moveTo>
                    <a:lnTo>
                      <a:pt x="0" y="0"/>
                    </a:lnTo>
                    <a:lnTo>
                      <a:pt x="57" y="0"/>
                    </a:lnTo>
                    <a:lnTo>
                      <a:pt x="28" y="57"/>
                    </a:lnTo>
                    <a:lnTo>
                      <a:pt x="28" y="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>
                  <a:solidFill>
                    <a:prstClr val="black"/>
                  </a:solidFill>
                  <a:latin typeface="Arial Narrow"/>
                </a:endParaRPr>
              </a:p>
            </p:txBody>
          </p:sp>
          <p:sp>
            <p:nvSpPr>
              <p:cNvPr id="282" name="Rectangle 251">
                <a:extLst>
                  <a:ext uri="{FF2B5EF4-FFF2-40B4-BE49-F238E27FC236}">
                    <a16:creationId xmlns:a16="http://schemas.microsoft.com/office/drawing/2014/main" id="{D6B02B66-1AF0-9D06-73B3-53696E146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60233" y="2258591"/>
                <a:ext cx="118141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dirty="0">
                    <a:solidFill>
                      <a:srgbClr val="000000"/>
                    </a:solidFill>
                    <a:latin typeface="Arial Narrow"/>
                  </a:rPr>
                  <a:t>Last </a:t>
                </a:r>
                <a:r>
                  <a:rPr lang="en-US" altLang="en-US" sz="1400" dirty="0">
                    <a:latin typeface="Arial Narrow"/>
                  </a:rPr>
                  <a:t>brain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Arial Narrow"/>
                  </a:rPr>
                  <a:t> surgery</a:t>
                </a:r>
                <a:endParaRPr lang="en-US" altLang="en-US" sz="140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  <p:sp>
            <p:nvSpPr>
              <p:cNvPr id="283" name="Freeform 252">
                <a:extLst>
                  <a:ext uri="{FF2B5EF4-FFF2-40B4-BE49-F238E27FC236}">
                    <a16:creationId xmlns:a16="http://schemas.microsoft.com/office/drawing/2014/main" id="{1B7AA428-A6F8-36CF-1988-8AC93F050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6286" y="2302860"/>
                <a:ext cx="118512" cy="118512"/>
              </a:xfrm>
              <a:custGeom>
                <a:avLst/>
                <a:gdLst>
                  <a:gd name="T0" fmla="*/ 28 w 57"/>
                  <a:gd name="T1" fmla="*/ 0 h 57"/>
                  <a:gd name="T2" fmla="*/ 0 w 57"/>
                  <a:gd name="T3" fmla="*/ 57 h 57"/>
                  <a:gd name="T4" fmla="*/ 57 w 57"/>
                  <a:gd name="T5" fmla="*/ 57 h 57"/>
                  <a:gd name="T6" fmla="*/ 28 w 57"/>
                  <a:gd name="T7" fmla="*/ 0 h 57"/>
                  <a:gd name="T8" fmla="*/ 28 w 57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8" y="0"/>
                    </a:moveTo>
                    <a:lnTo>
                      <a:pt x="0" y="57"/>
                    </a:lnTo>
                    <a:lnTo>
                      <a:pt x="57" y="57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>
                  <a:solidFill>
                    <a:prstClr val="black"/>
                  </a:solidFill>
                  <a:latin typeface="Arial Narrow"/>
                </a:endParaRPr>
              </a:p>
            </p:txBody>
          </p:sp>
          <p:sp>
            <p:nvSpPr>
              <p:cNvPr id="284" name="Rectangle 253">
                <a:extLst>
                  <a:ext uri="{FF2B5EF4-FFF2-40B4-BE49-F238E27FC236}">
                    <a16:creationId xmlns:a16="http://schemas.microsoft.com/office/drawing/2014/main" id="{C325ABA7-E85B-887C-78C6-60604582C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60233" y="2001829"/>
                <a:ext cx="150842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dirty="0">
                    <a:solidFill>
                      <a:srgbClr val="000000"/>
                    </a:solidFill>
                    <a:latin typeface="Arial Narrow"/>
                  </a:rPr>
                  <a:t>Last </a:t>
                </a:r>
                <a:r>
                  <a:rPr lang="en-US" altLang="en-US" sz="1400" dirty="0">
                    <a:latin typeface="Arial Narrow"/>
                  </a:rPr>
                  <a:t>brain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Arial Narrow"/>
                  </a:rPr>
                  <a:t> radiotherapy</a:t>
                </a:r>
                <a:endParaRPr lang="en-US" altLang="en-US" sz="140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  <p:sp>
            <p:nvSpPr>
              <p:cNvPr id="285" name="Freeform 254">
                <a:extLst>
                  <a:ext uri="{FF2B5EF4-FFF2-40B4-BE49-F238E27FC236}">
                    <a16:creationId xmlns:a16="http://schemas.microsoft.com/office/drawing/2014/main" id="{A9384506-5E03-7FAC-1CB7-CC56B66E5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5217" y="2063214"/>
                <a:ext cx="120650" cy="119063"/>
              </a:xfrm>
              <a:custGeom>
                <a:avLst/>
                <a:gdLst>
                  <a:gd name="T0" fmla="*/ 0 w 76"/>
                  <a:gd name="T1" fmla="*/ 38 h 75"/>
                  <a:gd name="T2" fmla="*/ 38 w 76"/>
                  <a:gd name="T3" fmla="*/ 0 h 75"/>
                  <a:gd name="T4" fmla="*/ 76 w 76"/>
                  <a:gd name="T5" fmla="*/ 38 h 75"/>
                  <a:gd name="T6" fmla="*/ 38 w 76"/>
                  <a:gd name="T7" fmla="*/ 75 h 75"/>
                  <a:gd name="T8" fmla="*/ 0 w 76"/>
                  <a:gd name="T9" fmla="*/ 38 h 75"/>
                  <a:gd name="T10" fmla="*/ 0 w 76"/>
                  <a:gd name="T11" fmla="*/ 3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75">
                    <a:moveTo>
                      <a:pt x="0" y="38"/>
                    </a:moveTo>
                    <a:lnTo>
                      <a:pt x="38" y="0"/>
                    </a:lnTo>
                    <a:lnTo>
                      <a:pt x="76" y="38"/>
                    </a:lnTo>
                    <a:lnTo>
                      <a:pt x="38" y="75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>
                  <a:solidFill>
                    <a:prstClr val="black"/>
                  </a:solidFill>
                  <a:latin typeface="Arial Narrow"/>
                </a:endParaRPr>
              </a:p>
            </p:txBody>
          </p:sp>
          <p:sp>
            <p:nvSpPr>
              <p:cNvPr id="286" name="Rectangle 255">
                <a:extLst>
                  <a:ext uri="{FF2B5EF4-FFF2-40B4-BE49-F238E27FC236}">
                    <a16:creationId xmlns:a16="http://schemas.microsoft.com/office/drawing/2014/main" id="{D8C6AE11-09BE-5C73-7683-F334BB4F1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60233" y="3486037"/>
                <a:ext cx="228981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dirty="0">
                    <a:solidFill>
                      <a:srgbClr val="000000"/>
                    </a:solidFill>
                    <a:latin typeface="Arial Narrow"/>
                  </a:rPr>
                  <a:t>Time to last </a:t>
                </a:r>
                <a:r>
                  <a:rPr lang="en-US" altLang="en-US" sz="1400" dirty="0">
                    <a:latin typeface="Arial Narrow"/>
                  </a:rPr>
                  <a:t>brain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Arial Narrow"/>
                  </a:rPr>
                  <a:t> radiotherapy/</a:t>
                </a:r>
                <a:r>
                  <a:rPr lang="en-US" altLang="en-US" sz="1400" dirty="0">
                    <a:latin typeface="Arial Narrow"/>
                  </a:rPr>
                  <a:t>brain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Arial Narrow"/>
                  </a:rPr>
                  <a:t> surgery/ checkpoint inhibitor</a:t>
                </a:r>
                <a:endParaRPr lang="en-US" altLang="en-US" sz="140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  <p:sp>
            <p:nvSpPr>
              <p:cNvPr id="287" name="Freeform 256">
                <a:extLst>
                  <a:ext uri="{FF2B5EF4-FFF2-40B4-BE49-F238E27FC236}">
                    <a16:creationId xmlns:a16="http://schemas.microsoft.com/office/drawing/2014/main" id="{15C4D6E7-6445-C1B7-E2F7-F0509BE36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7917" y="3543753"/>
                <a:ext cx="95250" cy="100013"/>
              </a:xfrm>
              <a:custGeom>
                <a:avLst/>
                <a:gdLst>
                  <a:gd name="T0" fmla="*/ 0 w 60"/>
                  <a:gd name="T1" fmla="*/ 0 h 63"/>
                  <a:gd name="T2" fmla="*/ 60 w 60"/>
                  <a:gd name="T3" fmla="*/ 0 h 63"/>
                  <a:gd name="T4" fmla="*/ 60 w 60"/>
                  <a:gd name="T5" fmla="*/ 63 h 63"/>
                  <a:gd name="T6" fmla="*/ 0 w 60"/>
                  <a:gd name="T7" fmla="*/ 63 h 63"/>
                  <a:gd name="T8" fmla="*/ 0 w 60"/>
                  <a:gd name="T9" fmla="*/ 0 h 63"/>
                  <a:gd name="T10" fmla="*/ 0 w 60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63">
                    <a:moveTo>
                      <a:pt x="0" y="0"/>
                    </a:moveTo>
                    <a:lnTo>
                      <a:pt x="60" y="0"/>
                    </a:lnTo>
                    <a:lnTo>
                      <a:pt x="60" y="63"/>
                    </a:lnTo>
                    <a:lnTo>
                      <a:pt x="0" y="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>
                  <a:solidFill>
                    <a:prstClr val="black"/>
                  </a:solidFill>
                  <a:latin typeface="Arial Narrow"/>
                </a:endParaRPr>
              </a:p>
            </p:txBody>
          </p:sp>
          <p:sp>
            <p:nvSpPr>
              <p:cNvPr id="288" name="Rectangle 258">
                <a:extLst>
                  <a:ext uri="{FF2B5EF4-FFF2-40B4-BE49-F238E27FC236}">
                    <a16:creationId xmlns:a16="http://schemas.microsoft.com/office/drawing/2014/main" id="{95CD48B2-EDAB-A175-939B-8B7CB1EDD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60233" y="3041826"/>
                <a:ext cx="191398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dirty="0">
                    <a:solidFill>
                      <a:srgbClr val="000000"/>
                    </a:solidFill>
                    <a:latin typeface="Arial Narrow"/>
                  </a:rPr>
                  <a:t>First response (PR or better) </a:t>
                </a:r>
                <a:br>
                  <a:rPr lang="en-US" altLang="en-US" sz="1400" dirty="0">
                    <a:solidFill>
                      <a:srgbClr val="000000"/>
                    </a:solidFill>
                    <a:latin typeface="Arial Narrow"/>
                  </a:rPr>
                </a:br>
                <a:r>
                  <a:rPr lang="en-US" altLang="en-US" sz="1400" dirty="0">
                    <a:solidFill>
                      <a:srgbClr val="000000"/>
                    </a:solidFill>
                    <a:latin typeface="Arial Narrow"/>
                  </a:rPr>
                  <a:t>for confirmed response</a:t>
                </a:r>
                <a:endParaRPr lang="en-US" altLang="en-US" sz="140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  <p:sp>
            <p:nvSpPr>
              <p:cNvPr id="289" name="Freeform 259">
                <a:extLst>
                  <a:ext uri="{FF2B5EF4-FFF2-40B4-BE49-F238E27FC236}">
                    <a16:creationId xmlns:a16="http://schemas.microsoft.com/office/drawing/2014/main" id="{4A3BC41E-FBAB-DB88-3156-1A11ED3FC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6648" y="3099542"/>
                <a:ext cx="97789" cy="100012"/>
              </a:xfrm>
              <a:custGeom>
                <a:avLst/>
                <a:gdLst>
                  <a:gd name="T0" fmla="*/ 22 w 44"/>
                  <a:gd name="T1" fmla="*/ 0 h 45"/>
                  <a:gd name="T2" fmla="*/ 0 w 44"/>
                  <a:gd name="T3" fmla="*/ 45 h 45"/>
                  <a:gd name="T4" fmla="*/ 44 w 44"/>
                  <a:gd name="T5" fmla="*/ 45 h 45"/>
                  <a:gd name="T6" fmla="*/ 22 w 44"/>
                  <a:gd name="T7" fmla="*/ 0 h 45"/>
                  <a:gd name="T8" fmla="*/ 22 w 44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22" y="0"/>
                    </a:moveTo>
                    <a:lnTo>
                      <a:pt x="0" y="45"/>
                    </a:lnTo>
                    <a:lnTo>
                      <a:pt x="44" y="45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428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>
                  <a:solidFill>
                    <a:prstClr val="black"/>
                  </a:solidFill>
                  <a:latin typeface="Arial Narrow"/>
                </a:endParaRPr>
              </a:p>
            </p:txBody>
          </p:sp>
          <p:sp>
            <p:nvSpPr>
              <p:cNvPr id="290" name="Rectangle 260">
                <a:extLst>
                  <a:ext uri="{FF2B5EF4-FFF2-40B4-BE49-F238E27FC236}">
                    <a16:creationId xmlns:a16="http://schemas.microsoft.com/office/drawing/2014/main" id="{17B8F604-F6C3-CEF0-8F5F-4B00E2C74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60233" y="2515353"/>
                <a:ext cx="123219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dirty="0">
                    <a:solidFill>
                      <a:srgbClr val="000000"/>
                    </a:solidFill>
                    <a:latin typeface="Arial Narrow"/>
                  </a:rPr>
                  <a:t>Treatment ongoing</a:t>
                </a:r>
                <a:endParaRPr lang="en-US" altLang="en-US" sz="140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  <p:sp>
            <p:nvSpPr>
              <p:cNvPr id="291" name="Rectangle 261">
                <a:extLst>
                  <a:ext uri="{FF2B5EF4-FFF2-40B4-BE49-F238E27FC236}">
                    <a16:creationId xmlns:a16="http://schemas.microsoft.com/office/drawing/2014/main" id="{548436F8-FE62-DE6B-699D-B6D240F69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60233" y="1745067"/>
                <a:ext cx="39273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dirty="0">
                    <a:solidFill>
                      <a:srgbClr val="000000"/>
                    </a:solidFill>
                    <a:latin typeface="Arial Narrow"/>
                  </a:rPr>
                  <a:t>Death</a:t>
                </a:r>
                <a:endParaRPr lang="en-US" altLang="en-US" sz="140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  <p:sp>
            <p:nvSpPr>
              <p:cNvPr id="292" name="Freeform 262">
                <a:extLst>
                  <a:ext uri="{FF2B5EF4-FFF2-40B4-BE49-F238E27FC236}">
                    <a16:creationId xmlns:a16="http://schemas.microsoft.com/office/drawing/2014/main" id="{6D7EED0B-8A64-A246-397E-2A7F36F67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1898" y="1796821"/>
                <a:ext cx="88808" cy="94864"/>
              </a:xfrm>
              <a:custGeom>
                <a:avLst/>
                <a:gdLst>
                  <a:gd name="T0" fmla="*/ 14 w 14"/>
                  <a:gd name="T1" fmla="*/ 8 h 15"/>
                  <a:gd name="T2" fmla="*/ 11 w 14"/>
                  <a:gd name="T3" fmla="*/ 1 h 15"/>
                  <a:gd name="T4" fmla="*/ 4 w 14"/>
                  <a:gd name="T5" fmla="*/ 1 h 15"/>
                  <a:gd name="T6" fmla="*/ 0 w 14"/>
                  <a:gd name="T7" fmla="*/ 8 h 15"/>
                  <a:gd name="T8" fmla="*/ 4 w 14"/>
                  <a:gd name="T9" fmla="*/ 14 h 15"/>
                  <a:gd name="T10" fmla="*/ 11 w 14"/>
                  <a:gd name="T11" fmla="*/ 14 h 15"/>
                  <a:gd name="T12" fmla="*/ 14 w 14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5">
                    <a:moveTo>
                      <a:pt x="14" y="8"/>
                    </a:moveTo>
                    <a:cubicBezTo>
                      <a:pt x="14" y="5"/>
                      <a:pt x="13" y="3"/>
                      <a:pt x="11" y="1"/>
                    </a:cubicBezTo>
                    <a:cubicBezTo>
                      <a:pt x="9" y="0"/>
                      <a:pt x="6" y="0"/>
                      <a:pt x="4" y="1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0" y="10"/>
                      <a:pt x="1" y="13"/>
                      <a:pt x="4" y="14"/>
                    </a:cubicBezTo>
                    <a:cubicBezTo>
                      <a:pt x="6" y="15"/>
                      <a:pt x="9" y="15"/>
                      <a:pt x="11" y="14"/>
                    </a:cubicBezTo>
                    <a:cubicBezTo>
                      <a:pt x="13" y="13"/>
                      <a:pt x="14" y="10"/>
                      <a:pt x="14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>
                  <a:solidFill>
                    <a:prstClr val="black"/>
                  </a:solidFill>
                  <a:latin typeface="Arial Narrow"/>
                </a:endParaRPr>
              </a:p>
            </p:txBody>
          </p:sp>
          <p:sp>
            <p:nvSpPr>
              <p:cNvPr id="293" name="Rectangle 263">
                <a:extLst>
                  <a:ext uri="{FF2B5EF4-FFF2-40B4-BE49-F238E27FC236}">
                    <a16:creationId xmlns:a16="http://schemas.microsoft.com/office/drawing/2014/main" id="{7A78FAE5-BB3D-9784-A5E3-BE3313373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60233" y="1488305"/>
                <a:ext cx="134171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dirty="0">
                    <a:solidFill>
                      <a:srgbClr val="000000"/>
                    </a:solidFill>
                    <a:latin typeface="Arial Narrow"/>
                  </a:rPr>
                  <a:t>Disease progression</a:t>
                </a:r>
                <a:endParaRPr lang="en-US" altLang="en-US" sz="140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  <p:sp>
            <p:nvSpPr>
              <p:cNvPr id="294" name="Freeform 264">
                <a:extLst>
                  <a:ext uri="{FF2B5EF4-FFF2-40B4-BE49-F238E27FC236}">
                    <a16:creationId xmlns:a16="http://schemas.microsoft.com/office/drawing/2014/main" id="{BF7DF6A5-1D0C-EEB2-D2AC-6F246489C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4796" y="1541821"/>
                <a:ext cx="101492" cy="108413"/>
              </a:xfrm>
              <a:custGeom>
                <a:avLst/>
                <a:gdLst>
                  <a:gd name="T0" fmla="*/ 0 w 44"/>
                  <a:gd name="T1" fmla="*/ 0 h 47"/>
                  <a:gd name="T2" fmla="*/ 44 w 44"/>
                  <a:gd name="T3" fmla="*/ 0 h 47"/>
                  <a:gd name="T4" fmla="*/ 44 w 44"/>
                  <a:gd name="T5" fmla="*/ 47 h 47"/>
                  <a:gd name="T6" fmla="*/ 0 w 44"/>
                  <a:gd name="T7" fmla="*/ 47 h 47"/>
                  <a:gd name="T8" fmla="*/ 0 w 44"/>
                  <a:gd name="T9" fmla="*/ 0 h 47"/>
                  <a:gd name="T10" fmla="*/ 0 w 44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44" y="0"/>
                    </a:lnTo>
                    <a:lnTo>
                      <a:pt x="44" y="47"/>
                    </a:lnTo>
                    <a:lnTo>
                      <a:pt x="0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>
                  <a:solidFill>
                    <a:prstClr val="black"/>
                  </a:solidFill>
                  <a:latin typeface="Arial Narrow"/>
                </a:endParaRPr>
              </a:p>
            </p:txBody>
          </p:sp>
          <p:cxnSp>
            <p:nvCxnSpPr>
              <p:cNvPr id="296" name="Straight Arrow Connector 295">
                <a:extLst>
                  <a:ext uri="{FF2B5EF4-FFF2-40B4-BE49-F238E27FC236}">
                    <a16:creationId xmlns:a16="http://schemas.microsoft.com/office/drawing/2014/main" id="{54DFCE1A-C0C4-6132-5661-4C3593FE1F51}"/>
                  </a:ext>
                </a:extLst>
              </p:cNvPr>
              <p:cNvCxnSpPr/>
              <p:nvPr/>
            </p:nvCxnSpPr>
            <p:spPr bwMode="auto">
              <a:xfrm>
                <a:off x="9335049" y="2606040"/>
                <a:ext cx="280986" cy="0"/>
              </a:xfrm>
              <a:prstGeom prst="straightConnector1">
                <a:avLst/>
              </a:prstGeom>
              <a:solidFill>
                <a:srgbClr val="D9DFF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E265342A-3929-F52B-E4E9-A513507E1C10}"/>
                </a:ext>
              </a:extLst>
            </p:cNvPr>
            <p:cNvSpPr/>
            <p:nvPr/>
          </p:nvSpPr>
          <p:spPr>
            <a:xfrm>
              <a:off x="9542561" y="1931629"/>
              <a:ext cx="2614998" cy="2719928"/>
            </a:xfrm>
            <a:prstGeom prst="rect">
              <a:avLst/>
            </a:prstGeom>
            <a:noFill/>
            <a:ln w="9525" cap="flat">
              <a:solidFill>
                <a:srgbClr val="1E325F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27F288-2894-0BC1-BAD6-449C77CF8E5B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4B370-1351-BE99-9AEA-8890E4472EEA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3362211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E9C56E-AC13-74C5-95C6-343DC8C6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20231"/>
            <a:ext cx="11461750" cy="1015663"/>
          </a:xfrm>
        </p:spPr>
        <p:txBody>
          <a:bodyPr/>
          <a:lstStyle/>
          <a:p>
            <a:r>
              <a:rPr lang="en-US" dirty="0"/>
              <a:t>Patient Case 1: Intracranial Efficacy After Randomization to Sotorasib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B779F5-6CB5-F08F-274B-4A0E7C54F2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D67E6D-9CA2-68EA-7400-C8065741F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9" t="13293" r="13876" b="26221"/>
          <a:stretch/>
        </p:blipFill>
        <p:spPr>
          <a:xfrm>
            <a:off x="7170685" y="2011643"/>
            <a:ext cx="3802100" cy="2017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5DA853-79A1-E87C-DF92-86B8F606F8CC}"/>
              </a:ext>
            </a:extLst>
          </p:cNvPr>
          <p:cNvSpPr txBox="1"/>
          <p:nvPr/>
        </p:nvSpPr>
        <p:spPr>
          <a:xfrm>
            <a:off x="8536085" y="1659592"/>
            <a:ext cx="104848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cs typeface="Arial"/>
              </a:rPr>
              <a:t>Baseline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19816-D0D6-A6A4-570E-6CD164F89424}"/>
              </a:ext>
            </a:extLst>
          </p:cNvPr>
          <p:cNvSpPr txBox="1"/>
          <p:nvPr/>
        </p:nvSpPr>
        <p:spPr>
          <a:xfrm>
            <a:off x="9624878" y="1659592"/>
            <a:ext cx="126184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cs typeface="Arial"/>
              </a:rPr>
              <a:t>1.5 months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C29C76-7601-5105-D2D3-352AA7E3C879}"/>
              </a:ext>
            </a:extLst>
          </p:cNvPr>
          <p:cNvGrpSpPr/>
          <p:nvPr/>
        </p:nvGrpSpPr>
        <p:grpSpPr>
          <a:xfrm>
            <a:off x="1397660" y="1704892"/>
            <a:ext cx="9931375" cy="3722243"/>
            <a:chOff x="29426536" y="14332162"/>
            <a:chExt cx="9931375" cy="37222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E0C6A8-D2FC-34C4-1157-975C4D5A7686}"/>
                </a:ext>
              </a:extLst>
            </p:cNvPr>
            <p:cNvSpPr txBox="1"/>
            <p:nvPr/>
          </p:nvSpPr>
          <p:spPr>
            <a:xfrm>
              <a:off x="35290044" y="16669410"/>
              <a:ext cx="4067867" cy="138499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latin typeface="+mn-lt"/>
                  <a:cs typeface="Calibri Light"/>
                </a:rPr>
                <a:t>Location: Right Thalamus  </a:t>
              </a:r>
              <a:endParaRPr lang="en-US" sz="1400" dirty="0">
                <a:latin typeface="+mn-lt"/>
                <a:cs typeface="Arial" panose="020B0604020202020204"/>
              </a:endParaRPr>
            </a:p>
            <a:p>
              <a:r>
                <a:rPr lang="en-US" sz="1400" b="1" dirty="0">
                  <a:latin typeface="+mn-lt"/>
                  <a:cs typeface="Calibri Light"/>
                </a:rPr>
                <a:t>Date of CNS Involvement: October 2020</a:t>
              </a:r>
              <a:endParaRPr lang="en-US" sz="1400" dirty="0">
                <a:latin typeface="+mn-lt"/>
                <a:cs typeface="Arial" panose="020B0604020202020204"/>
              </a:endParaRPr>
            </a:p>
            <a:p>
              <a:r>
                <a:rPr lang="en-US" sz="1400" b="1">
                  <a:latin typeface="+mn-lt"/>
                  <a:cs typeface="Calibri Light"/>
                </a:rPr>
                <a:t>Prior Gamma Knife, October 2020, with best intracranial </a:t>
              </a:r>
              <a:r>
                <a:rPr lang="en-US" sz="1400" b="1" dirty="0">
                  <a:latin typeface="+mn-lt"/>
                  <a:cs typeface="Calibri Light"/>
                </a:rPr>
                <a:t>response of stable disease</a:t>
              </a:r>
            </a:p>
            <a:p>
              <a:r>
                <a:rPr lang="en-US" sz="1400" b="1" dirty="0">
                  <a:latin typeface="+mn-lt"/>
                  <a:cs typeface="Calibri Light"/>
                </a:rPr>
                <a:t>Randomized: Sotorasib</a:t>
              </a:r>
            </a:p>
            <a:p>
              <a:r>
                <a:rPr lang="en-US" sz="1400" b="1" dirty="0">
                  <a:latin typeface="+mn-lt"/>
                  <a:cs typeface="Calibri Light"/>
                </a:rPr>
                <a:t>Non-Brain PD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FD0FA2-B2BF-7202-6949-912B89331E4B}"/>
                </a:ext>
              </a:extLst>
            </p:cNvPr>
            <p:cNvSpPr/>
            <p:nvPr/>
          </p:nvSpPr>
          <p:spPr bwMode="auto">
            <a:xfrm>
              <a:off x="29426536" y="14332162"/>
              <a:ext cx="5699195" cy="3463598"/>
            </a:xfrm>
            <a:prstGeom prst="rect">
              <a:avLst/>
            </a:prstGeom>
            <a:solidFill>
              <a:srgbClr val="01000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2947" tIns="56473" rIns="112947" bIns="56473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l" defTabSz="4259263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Char char="•"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024D1E-7EAD-7C1D-1909-755184D2197D}"/>
                </a:ext>
              </a:extLst>
            </p:cNvPr>
            <p:cNvSpPr txBox="1"/>
            <p:nvPr/>
          </p:nvSpPr>
          <p:spPr>
            <a:xfrm>
              <a:off x="30574016" y="17433554"/>
              <a:ext cx="8547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20.6 mm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9E3F0F-066D-B9F1-C54E-7C7C26B618A9}"/>
                </a:ext>
              </a:extLst>
            </p:cNvPr>
            <p:cNvSpPr txBox="1"/>
            <p:nvPr/>
          </p:nvSpPr>
          <p:spPr>
            <a:xfrm>
              <a:off x="33103807" y="17433554"/>
              <a:ext cx="1544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14.9 mm (-27.6%)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38D8A4-F63C-BEB5-AE78-6E49D79F5890}"/>
                </a:ext>
              </a:extLst>
            </p:cNvPr>
            <p:cNvSpPr/>
            <p:nvPr/>
          </p:nvSpPr>
          <p:spPr bwMode="auto">
            <a:xfrm>
              <a:off x="32139532" y="17229350"/>
              <a:ext cx="212767" cy="163512"/>
            </a:xfrm>
            <a:prstGeom prst="rect">
              <a:avLst/>
            </a:prstGeom>
            <a:solidFill>
              <a:srgbClr val="01000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2947" tIns="56473" rIns="112947" bIns="56473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l" defTabSz="4259263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Char char="•"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pic>
          <p:nvPicPr>
            <p:cNvPr id="18" name="Picture 17" descr="A picture containing medical imaging, radiology, medical, medical radiography&#10;&#10;Description automatically generated">
              <a:extLst>
                <a:ext uri="{FF2B5EF4-FFF2-40B4-BE49-F238E27FC236}">
                  <a16:creationId xmlns:a16="http://schemas.microsoft.com/office/drawing/2014/main" id="{FDD55629-A8BD-DD4B-42C0-B5CF3B0D1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6934" y="14402967"/>
              <a:ext cx="5641848" cy="303058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A32482-5205-83CF-12AE-B2F7CB6CEAB6}"/>
              </a:ext>
            </a:extLst>
          </p:cNvPr>
          <p:cNvGrpSpPr/>
          <p:nvPr/>
        </p:nvGrpSpPr>
        <p:grpSpPr>
          <a:xfrm>
            <a:off x="7104340" y="2026762"/>
            <a:ext cx="1387882" cy="830997"/>
            <a:chOff x="35174678" y="15565367"/>
            <a:chExt cx="1387882" cy="8309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1BDF8D-BB7E-793A-6D70-45ABE9338AE0}"/>
                </a:ext>
              </a:extLst>
            </p:cNvPr>
            <p:cNvSpPr txBox="1"/>
            <p:nvPr/>
          </p:nvSpPr>
          <p:spPr>
            <a:xfrm>
              <a:off x="35174678" y="15565367"/>
              <a:ext cx="138788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Brain frontal lobe right</a:t>
              </a:r>
            </a:p>
            <a:p>
              <a:pPr algn="ctr"/>
              <a:endParaRPr lang="en-US" sz="1200" b="1" dirty="0">
                <a:cs typeface="Arial"/>
              </a:endParaRPr>
            </a:p>
            <a:p>
              <a:pPr algn="ctr"/>
              <a:r>
                <a:rPr lang="en-US" sz="1200" b="1" dirty="0">
                  <a:cs typeface="Arial"/>
                </a:rPr>
                <a:t>Size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93E0D0-C9B7-3E2C-E1F4-624ABE8178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30527" y="16075971"/>
              <a:ext cx="669925" cy="0"/>
            </a:xfrm>
            <a:prstGeom prst="line">
              <a:avLst/>
            </a:prstGeom>
            <a:solidFill>
              <a:srgbClr val="D9DF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A24724E-FF3A-4B81-CC08-BCD9CC55EF0B}"/>
              </a:ext>
            </a:extLst>
          </p:cNvPr>
          <p:cNvSpPr txBox="1"/>
          <p:nvPr/>
        </p:nvSpPr>
        <p:spPr>
          <a:xfrm>
            <a:off x="2437387" y="1748017"/>
            <a:ext cx="1048486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cs typeface="Arial"/>
              </a:rPr>
              <a:t>Baseline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CB2A9-F0BF-096B-FA1C-1E0F78ED96FE}"/>
              </a:ext>
            </a:extLst>
          </p:cNvPr>
          <p:cNvSpPr txBox="1"/>
          <p:nvPr/>
        </p:nvSpPr>
        <p:spPr>
          <a:xfrm>
            <a:off x="5162511" y="1748017"/>
            <a:ext cx="1261844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cs typeface="Arial"/>
              </a:rPr>
              <a:t>1.5 months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D92BE-8111-982A-432C-E51B07863512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D5716-3BC2-D146-8E7F-673561B8773A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98945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E9C56E-AC13-74C5-95C6-343DC8C6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96150"/>
            <a:ext cx="11461750" cy="1015663"/>
          </a:xfrm>
        </p:spPr>
        <p:txBody>
          <a:bodyPr/>
          <a:lstStyle/>
          <a:p>
            <a:r>
              <a:rPr lang="en-US" dirty="0"/>
              <a:t>Patient Case 2: Intracranial Efficacy With Sotorasib After Crossover from Docetaxel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B779F5-6CB5-F08F-274B-4A0E7C54F2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BC2AECA-DA01-F96D-C4CE-0E95FBFFF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45" y="3479841"/>
            <a:ext cx="4333935" cy="2178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B493BA-F63C-9D68-6C57-DCACEA82CF35}"/>
              </a:ext>
            </a:extLst>
          </p:cNvPr>
          <p:cNvSpPr txBox="1"/>
          <p:nvPr/>
        </p:nvSpPr>
        <p:spPr>
          <a:xfrm>
            <a:off x="1294420" y="3702349"/>
            <a:ext cx="4029957" cy="172396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latin typeface="+mn-lt"/>
                <a:cs typeface="Calibri Light"/>
              </a:rPr>
              <a:t>Location: Left Cerebellar Hemisphere  </a:t>
            </a:r>
            <a:endParaRPr lang="en-US" sz="1400" dirty="0">
              <a:latin typeface="+mn-lt"/>
              <a:cs typeface="Arial" panose="020B0604020202020204"/>
            </a:endParaRPr>
          </a:p>
          <a:p>
            <a:r>
              <a:rPr lang="en-US" sz="1400" b="1" dirty="0">
                <a:latin typeface="+mn-lt"/>
                <a:cs typeface="Calibri Light"/>
              </a:rPr>
              <a:t>Date of CNS Involvement: Dec 2018</a:t>
            </a:r>
            <a:endParaRPr lang="en-US" sz="1400" dirty="0">
              <a:latin typeface="+mn-lt"/>
              <a:cs typeface="Arial" panose="020B0604020202020204"/>
            </a:endParaRPr>
          </a:p>
          <a:p>
            <a:r>
              <a:rPr lang="en-US" sz="1400" b="1" dirty="0">
                <a:latin typeface="+mn-lt"/>
                <a:cs typeface="Calibri Light"/>
              </a:rPr>
              <a:t>Prior Stereotactic Radiation, Dec 2018, </a:t>
            </a:r>
            <a:r>
              <a:rPr lang="en-US" sz="1400" b="1">
                <a:latin typeface="+mn-lt"/>
                <a:cs typeface="Calibri Light"/>
              </a:rPr>
              <a:t>with best intracranial response of stable disease</a:t>
            </a:r>
            <a:br>
              <a:rPr lang="en-US" sz="1400" b="1" dirty="0">
                <a:latin typeface="+mn-lt"/>
                <a:cs typeface="Calibri Light"/>
              </a:rPr>
            </a:br>
            <a:r>
              <a:rPr lang="en-US" sz="1400" b="1" dirty="0">
                <a:latin typeface="+mn-lt"/>
                <a:cs typeface="Calibri Light"/>
              </a:rPr>
              <a:t>Randomized: Docetaxel</a:t>
            </a:r>
          </a:p>
          <a:p>
            <a:r>
              <a:rPr lang="en-US" sz="1400" b="1" dirty="0">
                <a:latin typeface="+mn-lt"/>
                <a:cs typeface="Calibri Light"/>
              </a:rPr>
              <a:t>Crossover to Sotorasib: April 2021</a:t>
            </a:r>
            <a:endParaRPr lang="en-US" sz="1400" b="1" strike="sngStrike" dirty="0">
              <a:solidFill>
                <a:srgbClr val="FF0000"/>
              </a:solidFill>
              <a:latin typeface="+mn-lt"/>
              <a:cs typeface="Calibri Light"/>
            </a:endParaRPr>
          </a:p>
          <a:p>
            <a:r>
              <a:rPr lang="en-US" sz="1400" b="1" dirty="0">
                <a:latin typeface="+mn-lt"/>
                <a:cs typeface="Calibri Light"/>
              </a:rPr>
              <a:t>Non-Brain PD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68DBA-D817-46BD-A156-BFE1EB88308E}"/>
              </a:ext>
            </a:extLst>
          </p:cNvPr>
          <p:cNvSpPr txBox="1"/>
          <p:nvPr/>
        </p:nvSpPr>
        <p:spPr>
          <a:xfrm>
            <a:off x="3941135" y="3117839"/>
            <a:ext cx="420803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cs typeface="Arial"/>
              </a:rPr>
              <a:t>Point of crossover from docetaxel to sotorasib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9AD4B6-F9C7-9507-3575-00E3F41AA2EA}"/>
              </a:ext>
            </a:extLst>
          </p:cNvPr>
          <p:cNvSpPr txBox="1"/>
          <p:nvPr/>
        </p:nvSpPr>
        <p:spPr>
          <a:xfrm>
            <a:off x="1810746" y="1739763"/>
            <a:ext cx="1387882" cy="101566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cs typeface="Arial"/>
              </a:rPr>
              <a:t>Brain</a:t>
            </a:r>
            <a:br>
              <a:rPr lang="en-US" sz="1200" b="1" dirty="0">
                <a:cs typeface="Arial"/>
              </a:rPr>
            </a:br>
            <a:r>
              <a:rPr lang="en-US" sz="1200" b="1" dirty="0">
                <a:cs typeface="Arial"/>
              </a:rPr>
              <a:t>cerebellum</a:t>
            </a:r>
            <a:br>
              <a:rPr lang="en-US" sz="1200" b="1" dirty="0">
                <a:cs typeface="Arial"/>
              </a:rPr>
            </a:br>
            <a:r>
              <a:rPr lang="en-US" sz="1200" b="1" dirty="0">
                <a:cs typeface="Arial"/>
              </a:rPr>
              <a:t>hemisphere left</a:t>
            </a:r>
          </a:p>
          <a:p>
            <a:pPr algn="ctr"/>
            <a:endParaRPr lang="en-US" sz="1200" b="1" dirty="0">
              <a:cs typeface="Arial"/>
            </a:endParaRPr>
          </a:p>
          <a:p>
            <a:pPr algn="ctr"/>
            <a:r>
              <a:rPr lang="en-US" sz="1200" b="1" dirty="0">
                <a:cs typeface="Arial"/>
              </a:rPr>
              <a:t>Size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04760F-EB13-C22E-4AB4-08BA7C3AF4DC}"/>
              </a:ext>
            </a:extLst>
          </p:cNvPr>
          <p:cNvCxnSpPr>
            <a:cxnSpLocks/>
          </p:cNvCxnSpPr>
          <p:nvPr/>
        </p:nvCxnSpPr>
        <p:spPr bwMode="auto">
          <a:xfrm>
            <a:off x="2170092" y="2424305"/>
            <a:ext cx="669925" cy="0"/>
          </a:xfrm>
          <a:prstGeom prst="line">
            <a:avLst/>
          </a:prstGeom>
          <a:solidFill>
            <a:srgbClr val="D9DF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7CEB3D4-5A29-4E27-ACE2-255D89D36B12}"/>
              </a:ext>
            </a:extLst>
          </p:cNvPr>
          <p:cNvSpPr txBox="1"/>
          <p:nvPr/>
        </p:nvSpPr>
        <p:spPr>
          <a:xfrm>
            <a:off x="3123329" y="1463211"/>
            <a:ext cx="85530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Baseline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F64285-39AB-E630-8FBF-F4A128EF944F}"/>
              </a:ext>
            </a:extLst>
          </p:cNvPr>
          <p:cNvSpPr txBox="1"/>
          <p:nvPr/>
        </p:nvSpPr>
        <p:spPr>
          <a:xfrm>
            <a:off x="8661867" y="1463211"/>
            <a:ext cx="104868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+ 8.1 months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F2D3CE-C0A7-5D7F-2733-D0451211255A}"/>
              </a:ext>
            </a:extLst>
          </p:cNvPr>
          <p:cNvSpPr txBox="1"/>
          <p:nvPr/>
        </p:nvSpPr>
        <p:spPr>
          <a:xfrm>
            <a:off x="7703018" y="1463211"/>
            <a:ext cx="10526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+ 7.2 months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32FE93-9AC5-695C-7C38-8046EE7F6045}"/>
              </a:ext>
            </a:extLst>
          </p:cNvPr>
          <p:cNvSpPr txBox="1"/>
          <p:nvPr/>
        </p:nvSpPr>
        <p:spPr>
          <a:xfrm>
            <a:off x="6765422" y="1463211"/>
            <a:ext cx="104868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+ 5.8 months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244B21-1D20-D940-9C9F-92114E81D7AB}"/>
              </a:ext>
            </a:extLst>
          </p:cNvPr>
          <p:cNvSpPr txBox="1"/>
          <p:nvPr/>
        </p:nvSpPr>
        <p:spPr>
          <a:xfrm>
            <a:off x="5819272" y="1463211"/>
            <a:ext cx="104868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+ 4.4 months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F07C64-AA54-335A-8748-1DCC6EB9AF62}"/>
              </a:ext>
            </a:extLst>
          </p:cNvPr>
          <p:cNvSpPr txBox="1"/>
          <p:nvPr/>
        </p:nvSpPr>
        <p:spPr>
          <a:xfrm>
            <a:off x="4859102" y="1463211"/>
            <a:ext cx="10663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+ 3.5 months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92DC77-46DC-634C-66D4-873DE902B254}"/>
              </a:ext>
            </a:extLst>
          </p:cNvPr>
          <p:cNvSpPr txBox="1"/>
          <p:nvPr/>
        </p:nvSpPr>
        <p:spPr>
          <a:xfrm>
            <a:off x="3898901" y="1463211"/>
            <a:ext cx="10663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+ 1.8 months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1F6D59D-D50E-04D2-0959-6612F8DA0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207" y="1730960"/>
            <a:ext cx="6595207" cy="923759"/>
          </a:xfrm>
          <a:prstGeom prst="rect">
            <a:avLst/>
          </a:prstGeom>
        </p:spPr>
      </p:pic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D60CBC7-4048-22F5-0A66-C2C27005C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5200"/>
              </p:ext>
            </p:extLst>
          </p:nvPr>
        </p:nvGraphicFramePr>
        <p:xfrm>
          <a:off x="3090732" y="2636535"/>
          <a:ext cx="6594563" cy="379750"/>
        </p:xfrm>
        <a:graphic>
          <a:graphicData uri="http://schemas.openxmlformats.org/drawingml/2006/table">
            <a:tbl>
              <a:tblPr/>
              <a:tblGrid>
                <a:gridCol w="869899">
                  <a:extLst>
                    <a:ext uri="{9D8B030D-6E8A-4147-A177-3AD203B41FA5}">
                      <a16:colId xmlns:a16="http://schemas.microsoft.com/office/drawing/2014/main" val="1041519333"/>
                    </a:ext>
                  </a:extLst>
                </a:gridCol>
                <a:gridCol w="969433">
                  <a:extLst>
                    <a:ext uri="{9D8B030D-6E8A-4147-A177-3AD203B41FA5}">
                      <a16:colId xmlns:a16="http://schemas.microsoft.com/office/drawing/2014/main" val="3830029611"/>
                    </a:ext>
                  </a:extLst>
                </a:gridCol>
                <a:gridCol w="950074">
                  <a:extLst>
                    <a:ext uri="{9D8B030D-6E8A-4147-A177-3AD203B41FA5}">
                      <a16:colId xmlns:a16="http://schemas.microsoft.com/office/drawing/2014/main" val="1360973095"/>
                    </a:ext>
                  </a:extLst>
                </a:gridCol>
                <a:gridCol w="925293">
                  <a:extLst>
                    <a:ext uri="{9D8B030D-6E8A-4147-A177-3AD203B41FA5}">
                      <a16:colId xmlns:a16="http://schemas.microsoft.com/office/drawing/2014/main" val="512144298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16049155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874933103"/>
                    </a:ext>
                  </a:extLst>
                </a:gridCol>
                <a:gridCol w="974864">
                  <a:extLst>
                    <a:ext uri="{9D8B030D-6E8A-4147-A177-3AD203B41FA5}">
                      <a16:colId xmlns:a16="http://schemas.microsoft.com/office/drawing/2014/main" val="1281516527"/>
                    </a:ext>
                  </a:extLst>
                </a:gridCol>
              </a:tblGrid>
              <a:tr h="3797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49 mm​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43.5 mm​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9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(-11.2%)​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43.8 mm​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40.2 mm​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9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(-17.9%) 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40.5 mm​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35.7 mm​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37.6 mm​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9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(-23.2%)​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85652"/>
                  </a:ext>
                </a:extLst>
              </a:tr>
            </a:tbl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2BAD24-B867-1282-0F04-FA47E4C1E677}"/>
              </a:ext>
            </a:extLst>
          </p:cNvPr>
          <p:cNvCxnSpPr/>
          <p:nvPr/>
        </p:nvCxnSpPr>
        <p:spPr bwMode="auto">
          <a:xfrm flipV="1">
            <a:off x="5872397" y="2143494"/>
            <a:ext cx="0" cy="1043732"/>
          </a:xfrm>
          <a:prstGeom prst="line">
            <a:avLst/>
          </a:prstGeom>
          <a:solidFill>
            <a:srgbClr val="D9DFF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28F146D-B02A-024E-0140-F2A1A896FE9F}"/>
              </a:ext>
            </a:extLst>
          </p:cNvPr>
          <p:cNvSpPr txBox="1"/>
          <p:nvPr/>
        </p:nvSpPr>
        <p:spPr>
          <a:xfrm>
            <a:off x="9331471" y="3520039"/>
            <a:ext cx="1260342" cy="3011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cs typeface="Arial"/>
              </a:rPr>
              <a:t>+4.4 months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7FBDB5-271D-BCDF-4CF8-A6F340FDB24B}"/>
              </a:ext>
            </a:extLst>
          </p:cNvPr>
          <p:cNvSpPr txBox="1"/>
          <p:nvPr/>
        </p:nvSpPr>
        <p:spPr>
          <a:xfrm>
            <a:off x="6234547" y="4634938"/>
            <a:ext cx="1260342" cy="3011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cs typeface="Arial"/>
              </a:rPr>
              <a:t>+5.8 months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C14685-1964-A195-A1AF-45AD210087CC}"/>
              </a:ext>
            </a:extLst>
          </p:cNvPr>
          <p:cNvSpPr txBox="1"/>
          <p:nvPr/>
        </p:nvSpPr>
        <p:spPr>
          <a:xfrm>
            <a:off x="9331471" y="4677306"/>
            <a:ext cx="1260342" cy="3011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cs typeface="Arial"/>
              </a:rPr>
              <a:t>+8.1 months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49B39B-5C43-E3CB-60D6-4DFDE0AA8C8A}"/>
              </a:ext>
            </a:extLst>
          </p:cNvPr>
          <p:cNvSpPr txBox="1"/>
          <p:nvPr/>
        </p:nvSpPr>
        <p:spPr>
          <a:xfrm>
            <a:off x="6303865" y="3543219"/>
            <a:ext cx="962369" cy="3011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cs typeface="Arial"/>
              </a:rPr>
              <a:t>Baseline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FB9360-86EB-779F-4539-B211F2BF20A1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E6B8B2-28AC-E6FB-5CD1-591EAAF19197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409066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E9C56E-AC13-74C5-95C6-343DC8C6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Treatment-Related Adverse Events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B779F5-6CB5-F08F-274B-4A0E7C54F2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5833872"/>
            <a:ext cx="10348594" cy="493776"/>
          </a:xfrm>
        </p:spPr>
        <p:txBody>
          <a:bodyPr/>
          <a:lstStyle/>
          <a:p>
            <a:r>
              <a:rPr lang="en-US" dirty="0"/>
              <a:t>Data reported as n (%), unless indicated otherwise.</a:t>
            </a:r>
          </a:p>
          <a:p>
            <a:r>
              <a:rPr lang="en-US" dirty="0"/>
              <a:t>*The most common (≥ 20%) overall TRAEs or (≥ 10%) grade ≥ 3 TRAEs; </a:t>
            </a:r>
            <a:r>
              <a:rPr lang="en-US" baseline="30000" dirty="0"/>
              <a:t>†</a:t>
            </a:r>
            <a:r>
              <a:rPr lang="en-US" dirty="0"/>
              <a:t>Hepatoxicity incidence based on Hepatic Disorders SMQ narrow;</a:t>
            </a:r>
            <a:r>
              <a:rPr lang="en-US" baseline="30000" dirty="0"/>
              <a:t>‡</a:t>
            </a:r>
            <a:r>
              <a:rPr lang="en-US" dirty="0"/>
              <a:t>Fatal TRAE with docetaxel was due to ileus.</a:t>
            </a: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21B537AF-7653-BCE6-AFD4-7BF6C08B7959}"/>
              </a:ext>
            </a:extLst>
          </p:cNvPr>
          <p:cNvSpPr/>
          <p:nvPr/>
        </p:nvSpPr>
        <p:spPr bwMode="auto">
          <a:xfrm>
            <a:off x="1408639" y="5111900"/>
            <a:ext cx="9374722" cy="480798"/>
          </a:xfrm>
          <a:prstGeom prst="roundRect">
            <a:avLst>
              <a:gd name="adj" fmla="val 14888"/>
            </a:avLst>
          </a:prstGeom>
          <a:solidFill>
            <a:srgbClr val="CBD2E2"/>
          </a:solidFill>
          <a:ln w="38100" cap="flat" cmpd="sng" algn="ctr">
            <a:solidFill>
              <a:srgbClr val="1E32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74320" rIns="91440" bIns="27432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219153">
              <a:lnSpc>
                <a:spcPct val="90000"/>
              </a:lnSpc>
              <a:spcAft>
                <a:spcPts val="0"/>
              </a:spcAft>
              <a:buClr>
                <a:srgbClr val="1E567F"/>
              </a:buClr>
              <a:defRPr/>
            </a:pPr>
            <a:r>
              <a:rPr lang="en-US" sz="1400" b="1" dirty="0">
                <a:solidFill>
                  <a:srgbClr val="1E325F"/>
                </a:solidFill>
                <a:latin typeface="+mn-lt"/>
                <a:cs typeface="Arial"/>
              </a:rPr>
              <a:t>TRAEs reported in this study were similar to those observed in the phase 3 </a:t>
            </a:r>
            <a:r>
              <a:rPr lang="en-US" sz="1400" b="1" dirty="0" err="1">
                <a:solidFill>
                  <a:srgbClr val="1E325F"/>
                </a:solidFill>
                <a:latin typeface="+mn-lt"/>
                <a:cs typeface="Arial"/>
              </a:rPr>
              <a:t>CodeBreaK</a:t>
            </a:r>
            <a:r>
              <a:rPr lang="en-US" sz="1400" b="1" dirty="0">
                <a:solidFill>
                  <a:srgbClr val="1E325F"/>
                </a:solidFill>
                <a:latin typeface="+mn-lt"/>
                <a:cs typeface="Arial"/>
              </a:rPr>
              <a:t> 200 primary analysis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BAF94B2-BF6C-F164-F4D4-E4B7611A0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66431"/>
              </p:ext>
            </p:extLst>
          </p:nvPr>
        </p:nvGraphicFramePr>
        <p:xfrm>
          <a:off x="1478280" y="1111916"/>
          <a:ext cx="9235440" cy="3767157"/>
        </p:xfrm>
        <a:graphic>
          <a:graphicData uri="http://schemas.openxmlformats.org/drawingml/2006/table">
            <a:tbl>
              <a:tblPr firstRow="1" bandRow="1"/>
              <a:tblGrid>
                <a:gridCol w="3931920">
                  <a:extLst>
                    <a:ext uri="{9D8B030D-6E8A-4147-A177-3AD203B41FA5}">
                      <a16:colId xmlns:a16="http://schemas.microsoft.com/office/drawing/2014/main" val="304966326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3909239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8877799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86833178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648372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21796141"/>
                    </a:ext>
                  </a:extLst>
                </a:gridCol>
              </a:tblGrid>
              <a:tr h="226375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0" marB="0" anchor="b">
                    <a:lnL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Sotorasib (n=40)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Docetaxel (n=29)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895778"/>
                  </a:ext>
                </a:extLst>
              </a:tr>
              <a:tr h="223748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9017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Any Grade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Grade ≥ 3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Any Grade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Grade ≥ 3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72434"/>
                  </a:ext>
                </a:extLst>
              </a:tr>
              <a:tr h="236931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9017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TRAEs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31 (77.5)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(30.0)</a:t>
                      </a:r>
                      <a:endParaRPr lang="en-US" sz="1400">
                        <a:latin typeface="Arial Narrow" panose="020B0606020202030204" pitchFamily="34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>
                        <a:latin typeface="Arial Narrow" panose="020B0606020202030204" pitchFamily="34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26 (89.7)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(27.6)</a:t>
                      </a:r>
                      <a:endParaRPr lang="en-US" sz="1400">
                        <a:latin typeface="Arial Narrow" panose="020B0606020202030204" pitchFamily="34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886683"/>
                  </a:ext>
                </a:extLst>
              </a:tr>
              <a:tr h="236931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90170" marR="0" lvl="0" indent="0" algn="l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Most common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TRAEs*</a:t>
                      </a:r>
                      <a:endParaRPr lang="en-US" sz="14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454405"/>
                  </a:ext>
                </a:extLst>
              </a:tr>
              <a:tr h="236931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269875" marR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Diarrhea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14 (35.0)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4 (10.0)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5 (17.2)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0 (0.0)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0061"/>
                  </a:ext>
                </a:extLst>
              </a:tr>
              <a:tr h="236931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269875" marR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Nausea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12 (30.0)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2 (5.0)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5 (17.2)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0 (0.0)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74507"/>
                  </a:ext>
                </a:extLst>
              </a:tr>
              <a:tr h="236931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269875" lvl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Hepatotoxicity</a:t>
                      </a:r>
                      <a:r>
                        <a:rPr lang="en-US" sz="1400" baseline="30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†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9 (22.5)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7 (17.5)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0 (0.0)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0 (0.0)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243768"/>
                  </a:ext>
                </a:extLst>
              </a:tr>
              <a:tr h="236931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269875" marR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Anemia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3 (7.5)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1 (2.5)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8 (27.6)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1 (3.4)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731977"/>
                  </a:ext>
                </a:extLst>
              </a:tr>
              <a:tr h="236931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269875" marR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Alopecia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2 (5.0)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0 (0.0)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7 (24.1)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0 (0.0)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647609"/>
                  </a:ext>
                </a:extLst>
              </a:tr>
              <a:tr h="236931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269875" marR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Decreased appetite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3 (7.5)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0 (0.0)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6 (20.7)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0 (0.0)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289099"/>
                  </a:ext>
                </a:extLst>
              </a:tr>
              <a:tr h="236931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269875" lvl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/>
                        </a:rPr>
                        <a:t>Neutropenia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/>
                        </a:rPr>
                        <a:t>1 (2.5)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/>
                        </a:rPr>
                        <a:t>0 (0.0)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/>
                        </a:rPr>
                        <a:t>4 (13.8)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/>
                        </a:rPr>
                        <a:t>3 (10.3)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054850"/>
                  </a:ext>
                </a:extLst>
              </a:tr>
              <a:tr h="236931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90170" marR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Fatal adverse events</a:t>
                      </a:r>
                      <a:endParaRPr lang="en-US" sz="1400" b="1" strike="noStrike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0 (0.0)</a:t>
                      </a:r>
                      <a:endParaRPr lang="en-US" sz="1400" strike="noStrike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400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0 (0.0)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endParaRPr lang="en-US" sz="1400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1 (3.4)</a:t>
                      </a:r>
                      <a:r>
                        <a:rPr lang="en-US" sz="1400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‡</a:t>
                      </a:r>
                      <a:endParaRPr lang="en-US" sz="1400" strike="noStrike" baseline="30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1 (3.4)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336244"/>
                  </a:ext>
                </a:extLst>
              </a:tr>
              <a:tr h="236931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90170" marR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Leading to discontinuation</a:t>
                      </a:r>
                      <a:endParaRPr lang="en-US" sz="1400" b="1" strike="noStrike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1 (2.5)</a:t>
                      </a:r>
                      <a:endParaRPr lang="en-US" sz="1400" strike="noStrike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1 (2.5)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0 (0.0)</a:t>
                      </a:r>
                      <a:endParaRPr lang="en-US" sz="1400" strike="noStrike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0 (0.0)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108444"/>
                  </a:ext>
                </a:extLst>
              </a:tr>
              <a:tr h="236931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90170" marR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Leading to dose reduction</a:t>
                      </a:r>
                      <a:endParaRPr lang="en-US" sz="1400" b="1" strike="noStrike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5 (12.5)</a:t>
                      </a:r>
                      <a:endParaRPr lang="en-US" sz="1400" strike="noStrike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3 (7.5)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8 (27.6)</a:t>
                      </a:r>
                      <a:endParaRPr lang="en-US" sz="1400" strike="noStrike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4 (13.8)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13106"/>
                  </a:ext>
                </a:extLst>
              </a:tr>
              <a:tr h="236931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90170" marR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Leading to dose interruption</a:t>
                      </a:r>
                      <a:endParaRPr lang="en-US" sz="1400" b="1" strike="noStrike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13 (32.5)</a:t>
                      </a:r>
                      <a:endParaRPr lang="en-US" sz="1400" strike="noStrike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9 (22.5)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strike="noStrike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3 (10.3)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1 (3.4)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932421"/>
                  </a:ext>
                </a:extLst>
              </a:tr>
              <a:tr h="236931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90170" marR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Median treatment duration, weeks (range)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29.4 (2.0, 91.1)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NA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/>
                        </a:rPr>
                        <a:t>13.0 (6.0, 78.0)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41568895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9C3B28-584B-0C15-E563-3D421DFC4FBF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B4522-5211-C976-9EBB-1FAEF39655B4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4197439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7371A2-B37E-5BAF-37D9-721DC5950BD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Many patients with CNS metastases upon progression to 2L treatment will have treated CNS lesions</a:t>
            </a:r>
            <a:r>
              <a:rPr lang="en-US" baseline="30000" dirty="0"/>
              <a:t>6</a:t>
            </a:r>
          </a:p>
          <a:p>
            <a:r>
              <a:rPr lang="en-US" dirty="0"/>
              <a:t>This post-hoc analysis of patients with stable or treated CNS lesions from the </a:t>
            </a:r>
            <a:r>
              <a:rPr lang="en-US" dirty="0" err="1"/>
              <a:t>CodeBreaK</a:t>
            </a:r>
            <a:r>
              <a:rPr lang="en-US" dirty="0"/>
              <a:t> 200 study is the first randomized trial of a KRAS</a:t>
            </a:r>
            <a:r>
              <a:rPr lang="en-US" baseline="30000" dirty="0"/>
              <a:t>G12C</a:t>
            </a:r>
            <a:r>
              <a:rPr lang="en-US" dirty="0"/>
              <a:t> inhibitor to demonstrate delayed time to CNS progression and longer CNS PFS with sotorasib vs docetaxel</a:t>
            </a:r>
          </a:p>
          <a:p>
            <a:r>
              <a:rPr lang="en-US" dirty="0"/>
              <a:t>ORR in patients with lesions ≥ 10 mm, defined by exploratory analysis as measurable, was higher with sotorasib (33.3%) vs docetaxel (15.4%)*</a:t>
            </a:r>
          </a:p>
          <a:p>
            <a:r>
              <a:rPr lang="en-US" dirty="0"/>
              <a:t>The concordance of systemic and intracranial disease control was higher with sotorasib (88%) vs docetaxel (54%)</a:t>
            </a:r>
          </a:p>
          <a:p>
            <a:r>
              <a:rPr lang="en-US" dirty="0"/>
              <a:t>Safety was similar to the </a:t>
            </a:r>
            <a:r>
              <a:rPr lang="en-US" dirty="0" err="1"/>
              <a:t>CodeBreaK</a:t>
            </a:r>
            <a:r>
              <a:rPr lang="en-US" dirty="0"/>
              <a:t> 200 general population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1278AE-F608-86A9-06C0-B74CC8BF3F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5385521"/>
            <a:ext cx="8819340" cy="493776"/>
          </a:xfrm>
        </p:spPr>
        <p:txBody>
          <a:bodyPr/>
          <a:lstStyle/>
          <a:p>
            <a:r>
              <a:rPr lang="en-US" dirty="0"/>
              <a:t>*by BICR per a modified exploratory assessment similar to RANO-BM adapted to </a:t>
            </a:r>
            <a:r>
              <a:rPr lang="en-US" dirty="0" err="1"/>
              <a:t>CodeBreaK</a:t>
            </a:r>
            <a:r>
              <a:rPr lang="en-US" dirty="0"/>
              <a:t> 200 trial.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0336B2-7311-65B6-0710-A889654B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4B1F6-1AB6-8DDB-B5CD-02170233D720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14226-D3BA-EC61-C0ED-4FB00BD1469C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152583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F87E2D-1ED0-99BE-29D8-DD5523E606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4" y="1041400"/>
            <a:ext cx="11459591" cy="3135343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FR" sz="1200" dirty="0"/>
              <a:t>Cui W, et al. </a:t>
            </a:r>
            <a:r>
              <a:rPr lang="fr-FR" sz="1200" i="1" dirty="0"/>
              <a:t>Lung Cancer</a:t>
            </a:r>
            <a:r>
              <a:rPr lang="fr-FR" sz="1200" dirty="0"/>
              <a:t>. 2020;146:310-317.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FR" sz="1200" dirty="0"/>
              <a:t>Wu M, et al. </a:t>
            </a:r>
            <a:r>
              <a:rPr lang="fr-FR" sz="1200" i="1" dirty="0"/>
              <a:t>Cancers</a:t>
            </a:r>
            <a:r>
              <a:rPr lang="fr-FR" sz="1200" dirty="0"/>
              <a:t>. 2021;13:3572-3587.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FR" sz="1200" dirty="0"/>
              <a:t>Sebastian M, et al. </a:t>
            </a:r>
            <a:r>
              <a:rPr lang="fr-FR" sz="1200" i="1" dirty="0"/>
              <a:t>Lung Cancer</a:t>
            </a:r>
            <a:r>
              <a:rPr lang="fr-FR" sz="1200" dirty="0"/>
              <a:t>. 2021;154:51-61.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FR" sz="1200" dirty="0"/>
              <a:t>Mak K, et al. </a:t>
            </a:r>
            <a:r>
              <a:rPr lang="fr-FR" sz="1200" i="1" dirty="0"/>
              <a:t>Neuro </a:t>
            </a:r>
            <a:r>
              <a:rPr lang="fr-FR" sz="1200" i="1" dirty="0" err="1"/>
              <a:t>Oncol</a:t>
            </a:r>
            <a:r>
              <a:rPr lang="fr-FR" sz="1200" dirty="0"/>
              <a:t>. 2015;17:296-302.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FR" sz="1200" dirty="0"/>
              <a:t>Parsons M, et al. </a:t>
            </a:r>
            <a:r>
              <a:rPr lang="fr-FR" sz="1200" i="1" dirty="0" err="1"/>
              <a:t>Neurooncol</a:t>
            </a:r>
            <a:r>
              <a:rPr lang="fr-FR" sz="1200" i="1" dirty="0"/>
              <a:t> Adv</a:t>
            </a:r>
            <a:r>
              <a:rPr lang="fr-FR" sz="1200" dirty="0"/>
              <a:t>. 2021;3:v96-v107.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FR" sz="1200" dirty="0" err="1"/>
              <a:t>Horbinski</a:t>
            </a:r>
            <a:r>
              <a:rPr lang="fr-FR" sz="1200" dirty="0"/>
              <a:t> C, et al. </a:t>
            </a:r>
            <a:r>
              <a:rPr lang="fr-FR" sz="1200" i="1" dirty="0"/>
              <a:t>J </a:t>
            </a:r>
            <a:r>
              <a:rPr lang="fr-FR" sz="1200" i="1" dirty="0" err="1"/>
              <a:t>Natl</a:t>
            </a:r>
            <a:r>
              <a:rPr lang="fr-FR" sz="1200" i="1" dirty="0"/>
              <a:t> </a:t>
            </a:r>
            <a:r>
              <a:rPr lang="fr-FR" sz="1200" i="1" dirty="0" err="1"/>
              <a:t>Compr</a:t>
            </a:r>
            <a:r>
              <a:rPr lang="fr-FR" sz="1200" i="1" dirty="0"/>
              <a:t> </a:t>
            </a:r>
            <a:r>
              <a:rPr lang="fr-FR" sz="1200" i="1" dirty="0" err="1"/>
              <a:t>Canc</a:t>
            </a:r>
            <a:r>
              <a:rPr lang="fr-FR" sz="1200" i="1" dirty="0"/>
              <a:t> </a:t>
            </a:r>
            <a:r>
              <a:rPr lang="fr-FR" sz="1200" i="1" dirty="0" err="1"/>
              <a:t>Netw</a:t>
            </a:r>
            <a:r>
              <a:rPr lang="fr-FR" sz="1200" dirty="0"/>
              <a:t>. 2023;21:12-20.​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FR" sz="1200" dirty="0"/>
              <a:t>Koster KL, et al. </a:t>
            </a:r>
            <a:r>
              <a:rPr lang="fr-FR" sz="1200" i="1" dirty="0"/>
              <a:t>Case Rep </a:t>
            </a:r>
            <a:r>
              <a:rPr lang="fr-FR" sz="1200" i="1" dirty="0" err="1"/>
              <a:t>Oncol</a:t>
            </a:r>
            <a:r>
              <a:rPr lang="fr-FR" sz="1200" dirty="0"/>
              <a:t>. 2022;15:720-725.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FR" sz="1200" dirty="0"/>
              <a:t>Yeh J, et al. </a:t>
            </a:r>
            <a:r>
              <a:rPr lang="fr-FR" sz="1200" i="1" dirty="0"/>
              <a:t>JTO Clin </a:t>
            </a:r>
            <a:r>
              <a:rPr lang="fr-FR" sz="1200" i="1" dirty="0" err="1"/>
              <a:t>Res</a:t>
            </a:r>
            <a:r>
              <a:rPr lang="fr-FR" sz="1200" i="1" dirty="0"/>
              <a:t> Rep</a:t>
            </a:r>
            <a:r>
              <a:rPr lang="fr-FR" sz="1200" dirty="0"/>
              <a:t>. 2022;3:100428.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FR" sz="1200" dirty="0" err="1"/>
              <a:t>Lamberti</a:t>
            </a:r>
            <a:r>
              <a:rPr lang="fr-FR" sz="1200" dirty="0"/>
              <a:t> G, et al. </a:t>
            </a:r>
            <a:r>
              <a:rPr lang="fr-FR" sz="1200" i="1" dirty="0"/>
              <a:t>JCO </a:t>
            </a:r>
            <a:r>
              <a:rPr lang="fr-FR" sz="1200" i="1" dirty="0" err="1"/>
              <a:t>Precis</a:t>
            </a:r>
            <a:r>
              <a:rPr lang="fr-FR" sz="1200" i="1" dirty="0"/>
              <a:t> </a:t>
            </a:r>
            <a:r>
              <a:rPr lang="fr-FR" sz="1200" i="1" dirty="0" err="1"/>
              <a:t>Oncol</a:t>
            </a:r>
            <a:r>
              <a:rPr lang="fr-FR" sz="1200" dirty="0"/>
              <a:t>. 2023;7:e2200621.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FR" sz="1200" dirty="0"/>
              <a:t>de </a:t>
            </a:r>
            <a:r>
              <a:rPr lang="fr-FR" sz="1200" dirty="0" err="1"/>
              <a:t>Langen</a:t>
            </a:r>
            <a:r>
              <a:rPr lang="fr-FR" sz="1200" dirty="0"/>
              <a:t> AJ, et al. </a:t>
            </a:r>
            <a:r>
              <a:rPr lang="fr-FR" sz="1200" i="1" dirty="0"/>
              <a:t>Lancet</a:t>
            </a:r>
            <a:r>
              <a:rPr lang="fr-FR" sz="1200" dirty="0"/>
              <a:t>. 2023;401:733-746.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FR" sz="1200" dirty="0"/>
              <a:t>Wu YL, et al. </a:t>
            </a:r>
            <a:r>
              <a:rPr lang="fr-FR" sz="1200" i="1" dirty="0"/>
              <a:t>J Clin </a:t>
            </a:r>
            <a:r>
              <a:rPr lang="fr-FR" sz="1200" i="1" dirty="0" err="1"/>
              <a:t>Oncol</a:t>
            </a:r>
            <a:r>
              <a:rPr lang="fr-FR" sz="1200" i="1" dirty="0"/>
              <a:t>.</a:t>
            </a:r>
            <a:r>
              <a:rPr lang="fr-FR" sz="1200" dirty="0"/>
              <a:t> 2018;36:2702-2709. 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FR" sz="1200" dirty="0" err="1"/>
              <a:t>Gadgeel</a:t>
            </a:r>
            <a:r>
              <a:rPr lang="fr-FR" sz="1200" dirty="0"/>
              <a:t> et al. </a:t>
            </a:r>
            <a:r>
              <a:rPr lang="fr-FR" sz="1200" i="1" dirty="0"/>
              <a:t>J Clin </a:t>
            </a:r>
            <a:r>
              <a:rPr lang="fr-FR" sz="1200" i="1" dirty="0" err="1"/>
              <a:t>Oncol</a:t>
            </a:r>
            <a:r>
              <a:rPr lang="fr-FR" sz="1200" i="1" dirty="0"/>
              <a:t>.</a:t>
            </a:r>
            <a:r>
              <a:rPr lang="fr-FR" sz="1200" dirty="0"/>
              <a:t> 2016;34:4079-4085.</a:t>
            </a:r>
            <a:endParaRPr lang="en-US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CB4D84-F8D4-217E-A026-871BA3E3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E3FAEC0-441A-F6B6-F82C-55F79CACC395}"/>
              </a:ext>
            </a:extLst>
          </p:cNvPr>
          <p:cNvSpPr txBox="1">
            <a:spLocks/>
          </p:cNvSpPr>
          <p:nvPr/>
        </p:nvSpPr>
        <p:spPr>
          <a:xfrm>
            <a:off x="367284" y="5035261"/>
            <a:ext cx="11426783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2L, second-line; BICR, blinded independent central review; CI, confidence interval; CNS, central nervous system; CR, complete response; CT, computed tomography; DCR, disease control rate; ECOG PS, Eastern Cooperative Oncology Group Performance Status; HR, hazard ratio; IV, intravenous; MRI, magnetic resonance imaging; NA, not available; NE, not estimable; NSCLC, non-small cell lung cancer; ORR, objective response rate; RANO-BM; Response Assessment in Neuro-Oncology Brain Metastases; PD, progressive disease; PFS, progression-free survival; PR, partial response; Q3W, once every 3 weeks; SRT, stereotactic radiotherapy; TRAE, treatment-related adverse event; Tx, treatment; WBRT, whole brain radiotherapy.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EF1C074-E5E9-3BAC-9BD8-3B0510778F70}"/>
              </a:ext>
            </a:extLst>
          </p:cNvPr>
          <p:cNvSpPr txBox="1">
            <a:spLocks/>
          </p:cNvSpPr>
          <p:nvPr/>
        </p:nvSpPr>
        <p:spPr>
          <a:xfrm>
            <a:off x="365125" y="4359621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37933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300" b="1" i="0" kern="1200" cap="none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457109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914217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1371326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1828434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/>
              <a:t>Abbreviations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691A3-A44B-1592-1A99-ECFED94C2A6A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8235F-1984-C330-3B7F-CF37ED6DD388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410887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AC8B11-009D-CD1F-3D50-41D7E77A9D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thank the patients and their families, clinical trial staff, and the study teams for contributing to this trial. </a:t>
            </a:r>
          </a:p>
          <a:p>
            <a:pPr marL="0" indent="0">
              <a:buNone/>
            </a:pPr>
            <a:r>
              <a:rPr lang="en-US" dirty="0"/>
              <a:t>This study was funded by Amgen Inc. </a:t>
            </a:r>
          </a:p>
          <a:p>
            <a:pPr marL="0" indent="0">
              <a:buNone/>
            </a:pPr>
            <a:r>
              <a:rPr lang="en-US" dirty="0"/>
              <a:t>Medical writing support was provided by Advait Joshi, Ph.D. (Cactus Life Sciences–part of Cactus Communications on behalf of Amgen Inc) and Liz Leight, Ph.D. (employee of Amgen Inc.). </a:t>
            </a:r>
          </a:p>
          <a:p>
            <a:pPr marL="0" indent="0">
              <a:buNone/>
            </a:pPr>
            <a:r>
              <a:rPr lang="en-US" dirty="0"/>
              <a:t>We thank Dr. Richard </a:t>
            </a:r>
            <a:r>
              <a:rPr lang="en-US" dirty="0" err="1"/>
              <a:t>Patt</a:t>
            </a:r>
            <a:r>
              <a:rPr lang="en-US" dirty="0"/>
              <a:t> and Olu </a:t>
            </a:r>
            <a:r>
              <a:rPr lang="en-US" dirty="0" err="1"/>
              <a:t>Sosan</a:t>
            </a:r>
            <a:r>
              <a:rPr lang="en-US" dirty="0"/>
              <a:t> of </a:t>
            </a:r>
            <a:r>
              <a:rPr lang="en-US" dirty="0" err="1"/>
              <a:t>RadMD</a:t>
            </a:r>
            <a:r>
              <a:rPr lang="en-US" dirty="0"/>
              <a:t> for contributions to the analyses and radiological assessments.</a:t>
            </a:r>
          </a:p>
          <a:p>
            <a:pPr marL="0" indent="0">
              <a:buNone/>
            </a:pPr>
            <a:r>
              <a:rPr lang="en-US" dirty="0"/>
              <a:t>We thank Christine </a:t>
            </a:r>
            <a:r>
              <a:rPr lang="en-US" dirty="0" err="1"/>
              <a:t>Ardito</a:t>
            </a:r>
            <a:r>
              <a:rPr lang="en-US" dirty="0"/>
              <a:t>-Abraham, Ph.D., Maya Shehayeb, PharmD, and Tracy </a:t>
            </a:r>
            <a:r>
              <a:rPr lang="en-US" dirty="0" err="1"/>
              <a:t>Varrieur</a:t>
            </a:r>
            <a:r>
              <a:rPr lang="en-US" dirty="0"/>
              <a:t>, BSN, of Amgen Inc. for contributions to the analysis and interpretation of data. </a:t>
            </a:r>
          </a:p>
          <a:p>
            <a:pPr marL="0" indent="0">
              <a:buNone/>
            </a:pPr>
            <a:r>
              <a:rPr lang="en-US" dirty="0"/>
              <a:t>We thank Russell </a:t>
            </a:r>
            <a:r>
              <a:rPr lang="en-US" dirty="0" err="1"/>
              <a:t>Hartvigsen</a:t>
            </a:r>
            <a:r>
              <a:rPr lang="en-US" dirty="0"/>
              <a:t> for operational planning assistance, and Bob Dawson for graphics assistance.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32679-B55B-5466-4C83-76013042D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A559B7-FB3A-390D-969F-BF83A670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7BAA5-FA3A-134C-BA21-7A6D5E13755A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65827-0EDA-3081-DE39-EE23089A7A97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95232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39350" y="2348882"/>
            <a:ext cx="11713468" cy="2016225"/>
          </a:xfrm>
        </p:spPr>
        <p:txBody>
          <a:bodyPr/>
          <a:lstStyle/>
          <a:p>
            <a:pPr algn="ctr"/>
            <a:r>
              <a:rPr lang="de-DE" sz="2667" dirty="0">
                <a:solidFill>
                  <a:schemeClr val="tx1"/>
                </a:solidFill>
              </a:rPr>
              <a:t>Diese Präsentation ist urheberechtlich geschützt durch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GmbH.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 stellt dieses Präsentationsmaterial für Angehörige des medizinischen Fachkreises mit Zugang zur </a:t>
            </a:r>
            <a:r>
              <a:rPr lang="de-DE" sz="2667" dirty="0" err="1">
                <a:solidFill>
                  <a:schemeClr val="tx1"/>
                </a:solidFill>
              </a:rPr>
              <a:t>Oncology</a:t>
            </a:r>
            <a:r>
              <a:rPr lang="de-DE" sz="2667" dirty="0">
                <a:solidFill>
                  <a:schemeClr val="tx1"/>
                </a:solidFill>
              </a:rPr>
              <a:t> </a:t>
            </a:r>
            <a:r>
              <a:rPr lang="de-DE" sz="2667" dirty="0" err="1">
                <a:solidFill>
                  <a:schemeClr val="tx1"/>
                </a:solidFill>
              </a:rPr>
              <a:t>Horizons</a:t>
            </a:r>
            <a:r>
              <a:rPr lang="de-DE" sz="2667" dirty="0">
                <a:solidFill>
                  <a:schemeClr val="tx1"/>
                </a:solidFill>
              </a:rPr>
              <a:t> Webseite zur Verfügung. Es dient ausschließlich zur eigenen Verwendung und darf nicht an Dritte weitergeleitet werden. Es dürfen keine inhaltlichen Änderungen vorgenommen werden.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10993900" y="5576140"/>
            <a:ext cx="1630575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067">
                <a:solidFill>
                  <a:srgbClr val="161F46"/>
                </a:solidFill>
                <a:latin typeface="Arial"/>
              </a:rPr>
              <a:t>SC-AT-NP-00098 06.21</a:t>
            </a:r>
            <a:endParaRPr lang="de-AT" sz="800" dirty="0">
              <a:solidFill>
                <a:srgbClr val="161F4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7191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D1C7B-6F2D-8D2D-F94C-33D86936B7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4" y="1041400"/>
            <a:ext cx="11459591" cy="2215991"/>
          </a:xfr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/>
              <a:t>CNS metastases occur in ~30–40% of patients with </a:t>
            </a:r>
            <a:r>
              <a:rPr lang="en-US" sz="1600" i="1" dirty="0"/>
              <a:t>KRAS</a:t>
            </a:r>
            <a:r>
              <a:rPr lang="en-US" sz="1600" dirty="0"/>
              <a:t> G12C-mutated advanced NSCLC and are associated with poor prognosis and a negative impact on quality-of-life</a:t>
            </a:r>
            <a:r>
              <a:rPr lang="en-US" sz="1600" baseline="30000" dirty="0"/>
              <a:t>1-5</a:t>
            </a:r>
          </a:p>
          <a:p>
            <a:pPr lvl="1">
              <a:spcAft>
                <a:spcPts val="0"/>
              </a:spcAft>
            </a:pPr>
            <a:r>
              <a:rPr lang="en-US" sz="1600" dirty="0"/>
              <a:t>Radiotherapy or surgery are common as initial treatment options for CNS metastases, in addition to systemic therapy</a:t>
            </a:r>
            <a:r>
              <a:rPr lang="en-US" sz="1600" baseline="30000" dirty="0"/>
              <a:t>6</a:t>
            </a:r>
            <a:r>
              <a:rPr lang="en-US" sz="1600" dirty="0"/>
              <a:t> </a:t>
            </a:r>
          </a:p>
          <a:p>
            <a:pPr>
              <a:spcAft>
                <a:spcPts val="0"/>
              </a:spcAft>
            </a:pPr>
            <a:r>
              <a:rPr lang="en-US" sz="1600" dirty="0"/>
              <a:t>Sotorasib has demonstrated intracranial efficacy in case reports of patients with </a:t>
            </a:r>
            <a:r>
              <a:rPr lang="en-US" sz="1600" i="1" dirty="0"/>
              <a:t>KRAS</a:t>
            </a:r>
            <a:r>
              <a:rPr lang="en-US" sz="1600" dirty="0"/>
              <a:t> G12C-mutated NSCLC with active, untreated brain metastases</a:t>
            </a:r>
            <a:r>
              <a:rPr lang="en-US" sz="1600" baseline="30000" dirty="0"/>
              <a:t>7-9</a:t>
            </a:r>
            <a:r>
              <a:rPr lang="en-US" sz="1600" dirty="0"/>
              <a:t> </a:t>
            </a:r>
          </a:p>
          <a:p>
            <a:pPr>
              <a:spcAft>
                <a:spcPts val="0"/>
              </a:spcAft>
            </a:pPr>
            <a:r>
              <a:rPr lang="en-US" sz="1600" dirty="0"/>
              <a:t>In the phase 3 CodeBreaK 200 trial*, sotorasib significantly increased PFS and ORR vs docetaxel. In a preplanned exploratory analysis of patients with a history of stable/treated CNS metastases, sotorasib delayed investigator-assessed time to CNS recurrence vs docetaxel</a:t>
            </a:r>
            <a:r>
              <a:rPr lang="en-US" sz="1600" baseline="30000" dirty="0"/>
              <a:t>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6C308-C973-7B6F-4132-78971438B1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284" y="5904992"/>
            <a:ext cx="8819340" cy="493776"/>
          </a:xfrm>
        </p:spPr>
        <p:txBody>
          <a:bodyPr/>
          <a:lstStyle/>
          <a:p>
            <a:r>
              <a:rPr lang="en-US" sz="900" dirty="0"/>
              <a:t>*</a:t>
            </a:r>
            <a:r>
              <a:rPr lang="en-US" dirty="0"/>
              <a:t>Clinical trial identification: NCT04303780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Rounded Rectangle 20">
            <a:extLst>
              <a:ext uri="{FF2B5EF4-FFF2-40B4-BE49-F238E27FC236}">
                <a16:creationId xmlns:a16="http://schemas.microsoft.com/office/drawing/2014/main" id="{3D1E0BED-2DCA-E8E6-2351-000478C17945}"/>
              </a:ext>
            </a:extLst>
          </p:cNvPr>
          <p:cNvSpPr/>
          <p:nvPr/>
        </p:nvSpPr>
        <p:spPr bwMode="auto">
          <a:xfrm>
            <a:off x="1384681" y="5505974"/>
            <a:ext cx="9420480" cy="635675"/>
          </a:xfrm>
          <a:prstGeom prst="roundRect">
            <a:avLst>
              <a:gd name="adj" fmla="val 14888"/>
            </a:avLst>
          </a:prstGeom>
          <a:solidFill>
            <a:srgbClr val="CBD2E2"/>
          </a:solidFill>
          <a:ln w="38100" cap="flat" cmpd="sng" algn="ctr">
            <a:solidFill>
              <a:srgbClr val="1E32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53">
              <a:spcAft>
                <a:spcPts val="600"/>
              </a:spcAft>
              <a:buClr>
                <a:srgbClr val="1E567F"/>
              </a:buClr>
              <a:defRPr/>
            </a:pPr>
            <a:r>
              <a:rPr lang="en-US" sz="1600" b="1" dirty="0">
                <a:solidFill>
                  <a:srgbClr val="1E325F"/>
                </a:solidFill>
                <a:latin typeface="+mn-lt"/>
                <a:cs typeface="Arial"/>
              </a:rPr>
              <a:t>Here we present intracranial efficacy of sotorasib vs docetaxel in patients who had stable, treated CNS lesions at baseline as assessed by BICR from the </a:t>
            </a:r>
            <a:r>
              <a:rPr lang="en-US" sz="1600" b="1" dirty="0" err="1">
                <a:solidFill>
                  <a:srgbClr val="1E325F"/>
                </a:solidFill>
                <a:latin typeface="+mn-lt"/>
                <a:cs typeface="Arial"/>
              </a:rPr>
              <a:t>CodeBreaK</a:t>
            </a:r>
            <a:r>
              <a:rPr lang="en-US" sz="1600" b="1" dirty="0">
                <a:solidFill>
                  <a:srgbClr val="1E325F"/>
                </a:solidFill>
                <a:latin typeface="+mn-lt"/>
                <a:cs typeface="Arial"/>
              </a:rPr>
              <a:t> 200 trial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069D4F-C3AB-8E0F-EFDE-4F4A67D4F490}"/>
              </a:ext>
            </a:extLst>
          </p:cNvPr>
          <p:cNvGrpSpPr/>
          <p:nvPr/>
        </p:nvGrpSpPr>
        <p:grpSpPr>
          <a:xfrm>
            <a:off x="2339413" y="3296236"/>
            <a:ext cx="7123817" cy="2301491"/>
            <a:chOff x="520280" y="9055758"/>
            <a:chExt cx="9231949" cy="2982565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1499E0E4-16C7-0DE0-61DA-CCC88D4E243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57541421"/>
                </p:ext>
              </p:extLst>
            </p:nvPr>
          </p:nvGraphicFramePr>
          <p:xfrm>
            <a:off x="520280" y="9164175"/>
            <a:ext cx="8037300" cy="28741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F02C42-7A17-420B-71AA-0580EED1D60A}"/>
                </a:ext>
              </a:extLst>
            </p:cNvPr>
            <p:cNvSpPr txBox="1"/>
            <p:nvPr/>
          </p:nvSpPr>
          <p:spPr>
            <a:xfrm>
              <a:off x="6937515" y="9563823"/>
              <a:ext cx="1469120" cy="358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15.8 (9.7–NE)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F11062-1921-A934-9735-1FAB0FDBA28A}"/>
                </a:ext>
              </a:extLst>
            </p:cNvPr>
            <p:cNvSpPr txBox="1"/>
            <p:nvPr/>
          </p:nvSpPr>
          <p:spPr>
            <a:xfrm>
              <a:off x="5286073" y="10447440"/>
              <a:ext cx="1469120" cy="358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10.5 (5.8–NE)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BD082D-60BD-750A-D44E-3AEC40DEE83E}"/>
                </a:ext>
              </a:extLst>
            </p:cNvPr>
            <p:cNvGrpSpPr/>
            <p:nvPr/>
          </p:nvGrpSpPr>
          <p:grpSpPr>
            <a:xfrm>
              <a:off x="7215283" y="10109501"/>
              <a:ext cx="2536946" cy="716377"/>
              <a:chOff x="4964428" y="3663809"/>
              <a:chExt cx="1443136" cy="40751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21A2D0-A7FA-8B23-F8CD-B2F6462963F6}"/>
                  </a:ext>
                </a:extLst>
              </p:cNvPr>
              <p:cNvSpPr txBox="1"/>
              <p:nvPr/>
            </p:nvSpPr>
            <p:spPr>
              <a:xfrm>
                <a:off x="5150482" y="3663809"/>
                <a:ext cx="1122861" cy="340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HR 0.52 (0.26–1.0)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p=0.045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54C697C2-FDBE-2ACC-74BB-52549ABD3F95}"/>
                  </a:ext>
                </a:extLst>
              </p:cNvPr>
              <p:cNvSpPr/>
              <p:nvPr/>
            </p:nvSpPr>
            <p:spPr>
              <a:xfrm flipV="1">
                <a:off x="4964428" y="3680659"/>
                <a:ext cx="1443136" cy="390660"/>
              </a:xfrm>
              <a:prstGeom prst="roundRect">
                <a:avLst/>
              </a:prstGeom>
              <a:noFill/>
              <a:ln w="9525">
                <a:solidFill>
                  <a:srgbClr val="1E56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 w="28575"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1FC756-4F16-A14F-68E6-428143E1137A}"/>
                </a:ext>
              </a:extLst>
            </p:cNvPr>
            <p:cNvSpPr txBox="1"/>
            <p:nvPr/>
          </p:nvSpPr>
          <p:spPr>
            <a:xfrm>
              <a:off x="2238391" y="9055758"/>
              <a:ext cx="6319189" cy="398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Time to CNS Recurrence per Investigator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2AF169-CD90-22C5-BE31-30473DE2CD11}"/>
                </a:ext>
              </a:extLst>
            </p:cNvPr>
            <p:cNvSpPr txBox="1"/>
            <p:nvPr/>
          </p:nvSpPr>
          <p:spPr>
            <a:xfrm>
              <a:off x="881603" y="9847248"/>
              <a:ext cx="704646" cy="358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n=58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B36BEB-8888-77C8-F92F-954515E8F363}"/>
                </a:ext>
              </a:extLst>
            </p:cNvPr>
            <p:cNvSpPr txBox="1"/>
            <p:nvPr/>
          </p:nvSpPr>
          <p:spPr>
            <a:xfrm>
              <a:off x="881603" y="10756569"/>
              <a:ext cx="704646" cy="358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n=60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F3ED8A1-4BDC-CC07-7021-35A48BD5ADDD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0B6AA-F966-CAA1-6B42-4387FE5AA123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190548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5B8A45-A4E9-DB59-7983-4350A1481A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Adults (≥ 18 years) with locally advanced and unresectable or metastatic </a:t>
            </a:r>
            <a:r>
              <a:rPr lang="en-US" i="1" dirty="0"/>
              <a:t>KRAS</a:t>
            </a:r>
            <a:r>
              <a:rPr lang="en-US" dirty="0"/>
              <a:t> G12C-mutated NSCLC</a:t>
            </a:r>
          </a:p>
          <a:p>
            <a:r>
              <a:rPr lang="en-US" dirty="0"/>
              <a:t>≥ 1 prior treatment including platinum-based chemotherapy and checkpoint inhibitor</a:t>
            </a:r>
          </a:p>
          <a:p>
            <a:r>
              <a:rPr lang="en-US" dirty="0"/>
              <a:t>Patients with treated and controlled or stable brain metastases were eligible if they had brain metastases resected or had received WBRT or SRT ending at least 4 weeks or 2 weeks, respectively, before study day 1</a:t>
            </a:r>
          </a:p>
          <a:p>
            <a:r>
              <a:rPr lang="en-US" dirty="0"/>
              <a:t>Additional inclusion criteria were:</a:t>
            </a:r>
          </a:p>
          <a:p>
            <a:pPr lvl="1"/>
            <a:r>
              <a:rPr lang="en-US" dirty="0"/>
              <a:t>Residual neurological symptoms ≤ Grade 2</a:t>
            </a:r>
          </a:p>
          <a:p>
            <a:pPr lvl="1"/>
            <a:r>
              <a:rPr lang="en-US" dirty="0"/>
              <a:t>On stable doses of dexamethasone or equivalent for at least 2 weeks</a:t>
            </a:r>
          </a:p>
          <a:p>
            <a:pPr lvl="1"/>
            <a:r>
              <a:rPr lang="en-US" dirty="0"/>
              <a:t>Follow-up MRI performed within 30 days prior to enrollment showed no progression or new lesions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5F844-7BD2-B1B1-56D6-355E6C18AE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D3FF80-C7EB-26C1-C5EE-3D033EE4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50783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CodeBreaK 200 Key Eligibility Criteria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F9EE7-352E-CA1A-9224-11A7DAB5F392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6C830-071D-E6B5-B591-BEDC999228EC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54216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6398A-B336-CD41-A944-497B59CC2C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An MRI scan of the brain (CT with contrast, if MRI was contraindicated) was conducted on all patients at baseline</a:t>
            </a:r>
          </a:p>
          <a:p>
            <a:r>
              <a:rPr lang="en-US" dirty="0"/>
              <a:t>Per protocol, all patients with a history or presence of CNS metastases (per investigator) had an MRI or CT scan of the brain every 6 weeks until week 49, and every 9 weeks thereafter</a:t>
            </a:r>
          </a:p>
          <a:p>
            <a:r>
              <a:rPr lang="en-US" dirty="0"/>
              <a:t>Following modified RANO-BM criteria, BICR of all available brain scans by neuroradiologists were conducted to confirm presence of CNS metastases</a:t>
            </a:r>
          </a:p>
          <a:p>
            <a:r>
              <a:rPr lang="en-US" dirty="0"/>
              <a:t>In contrast to the primary analysis in which CNS lesions were considered non-target lesions, in this exploratory analysis, CNS lesions that were at least 10 mm in the longest diameter were considered measurable* </a:t>
            </a:r>
          </a:p>
          <a:p>
            <a:r>
              <a:rPr lang="en-US" dirty="0"/>
              <a:t>The percentage of patients with an objective response was summarized with exact 95% CIs, calculated using the Clopper-Pearson method. Median PFS was summarized using Kaplan-Meier estimates and 95% CIs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AAA02-8AEC-B459-DA33-548D05D04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*Examples of other studies using a similar analysis are published in the literature</a:t>
            </a:r>
            <a:r>
              <a:rPr lang="en-US" baseline="30000" dirty="0"/>
              <a:t>11,12</a:t>
            </a:r>
            <a:r>
              <a:rPr lang="en-US" dirty="0"/>
              <a:t>​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DD00AB-29EC-6B7C-B544-CC781FFD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Retrospective, Exploratory CNS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853B1-74EE-7C15-6139-676EEBD9918E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9E32D-EF86-3420-C445-98A257A0D8A9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313669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605D5-2C91-2BBD-0362-04D5F1A67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*Previously described in </a:t>
            </a:r>
            <a:r>
              <a:rPr lang="en-US" dirty="0" err="1"/>
              <a:t>CodeBreaK</a:t>
            </a:r>
            <a:r>
              <a:rPr lang="en-US" dirty="0"/>
              <a:t> 200 primary analysis</a:t>
            </a:r>
            <a:r>
              <a:rPr lang="en-US" baseline="30000" dirty="0"/>
              <a:t>10</a:t>
            </a:r>
            <a:r>
              <a:rPr lang="en-US" dirty="0"/>
              <a:t>; </a:t>
            </a:r>
            <a:r>
              <a:rPr lang="en-US" baseline="30000" dirty="0"/>
              <a:t>†</a:t>
            </a:r>
            <a:r>
              <a:rPr lang="en-US" dirty="0"/>
              <a:t>by BICR per a modified exploratory assessment similar to RANO-BM adapted to </a:t>
            </a:r>
            <a:r>
              <a:rPr lang="en-US" dirty="0" err="1"/>
              <a:t>CodeBreaK</a:t>
            </a:r>
            <a:r>
              <a:rPr lang="en-US" dirty="0"/>
              <a:t> 200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C93A5F-6634-C1BD-93FB-2104F213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Disposition and Endpoint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C4B45-F9FF-BF87-6DB7-EDB912DF5B18}"/>
              </a:ext>
            </a:extLst>
          </p:cNvPr>
          <p:cNvSpPr txBox="1"/>
          <p:nvPr/>
        </p:nvSpPr>
        <p:spPr>
          <a:xfrm>
            <a:off x="9056209" y="5333310"/>
            <a:ext cx="31698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cs typeface="Arial"/>
              </a:rPr>
              <a:t>Median follow-up of 20.0 months</a:t>
            </a:r>
          </a:p>
          <a:p>
            <a:r>
              <a:rPr lang="en-US" sz="1400" b="1" dirty="0">
                <a:cs typeface="Arial"/>
              </a:rPr>
              <a:t>Data cut-off: August 2, 2022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A796E3-E806-06E9-30EA-A199358E9495}"/>
              </a:ext>
            </a:extLst>
          </p:cNvPr>
          <p:cNvGrpSpPr/>
          <p:nvPr/>
        </p:nvGrpSpPr>
        <p:grpSpPr>
          <a:xfrm>
            <a:off x="518331" y="1140695"/>
            <a:ext cx="11306385" cy="4693177"/>
            <a:chOff x="25703466" y="6054308"/>
            <a:chExt cx="13086098" cy="630256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5645594-A644-85F8-8C11-75625091918B}"/>
                </a:ext>
              </a:extLst>
            </p:cNvPr>
            <p:cNvCxnSpPr>
              <a:cxnSpLocks/>
            </p:cNvCxnSpPr>
            <p:nvPr/>
          </p:nvCxnSpPr>
          <p:spPr>
            <a:xfrm>
              <a:off x="35585273" y="8917464"/>
              <a:ext cx="0" cy="1820073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8C2885F-DD90-6DEB-7215-4F66E59A757B}"/>
                </a:ext>
              </a:extLst>
            </p:cNvPr>
            <p:cNvCxnSpPr>
              <a:cxnSpLocks/>
            </p:cNvCxnSpPr>
            <p:nvPr/>
          </p:nvCxnSpPr>
          <p:spPr>
            <a:xfrm>
              <a:off x="28912153" y="8881168"/>
              <a:ext cx="0" cy="1831906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4A83FFB-AB9A-E0BB-BDA2-2AA0D81CA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79783" y="11127209"/>
              <a:ext cx="1669529" cy="6326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6DAC53B-FA2F-B09C-0BEA-6A5606FEA61A}"/>
                </a:ext>
              </a:extLst>
            </p:cNvPr>
            <p:cNvCxnSpPr/>
            <p:nvPr/>
          </p:nvCxnSpPr>
          <p:spPr>
            <a:xfrm flipV="1">
              <a:off x="31539403" y="8611490"/>
              <a:ext cx="1669529" cy="6326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30CF37F-ECF2-A37A-7160-FB50F6881BB9}"/>
                </a:ext>
              </a:extLst>
            </p:cNvPr>
            <p:cNvCxnSpPr>
              <a:cxnSpLocks/>
            </p:cNvCxnSpPr>
            <p:nvPr/>
          </p:nvCxnSpPr>
          <p:spPr>
            <a:xfrm>
              <a:off x="28906570" y="6877268"/>
              <a:ext cx="0" cy="425930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20">
              <a:extLst>
                <a:ext uri="{FF2B5EF4-FFF2-40B4-BE49-F238E27FC236}">
                  <a16:creationId xmlns:a16="http://schemas.microsoft.com/office/drawing/2014/main" id="{54CAF1AD-6141-F83F-339D-43F9A88F3DB5}"/>
                </a:ext>
              </a:extLst>
            </p:cNvPr>
            <p:cNvSpPr/>
            <p:nvPr/>
          </p:nvSpPr>
          <p:spPr bwMode="auto">
            <a:xfrm>
              <a:off x="25703466" y="6054308"/>
              <a:ext cx="6417374" cy="822960"/>
            </a:xfrm>
            <a:prstGeom prst="roundRect">
              <a:avLst>
                <a:gd name="adj" fmla="val 29931"/>
              </a:avLst>
            </a:prstGeom>
            <a:solidFill>
              <a:srgbClr val="1D568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55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Sotorasib 960 mg oral daily (n=171) </a:t>
              </a:r>
              <a:endPara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609555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i="1" kern="0" dirty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I</a:t>
              </a:r>
              <a:r>
                <a:rPr kumimoji="0" lang="en-US" sz="14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ncludes</a:t>
              </a: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 patients with a history of CNS metastases [n=58]*</a:t>
              </a:r>
            </a:p>
          </p:txBody>
        </p:sp>
        <p:sp>
          <p:nvSpPr>
            <p:cNvPr id="13" name="Rounded Rectangle 22">
              <a:extLst>
                <a:ext uri="{FF2B5EF4-FFF2-40B4-BE49-F238E27FC236}">
                  <a16:creationId xmlns:a16="http://schemas.microsoft.com/office/drawing/2014/main" id="{5AA5DB5C-1C64-AE88-1F95-2BC1B9AAF7B7}"/>
                </a:ext>
              </a:extLst>
            </p:cNvPr>
            <p:cNvSpPr/>
            <p:nvPr/>
          </p:nvSpPr>
          <p:spPr>
            <a:xfrm>
              <a:off x="26275355" y="7293008"/>
              <a:ext cx="5273596" cy="457200"/>
            </a:xfrm>
            <a:prstGeom prst="roundRect">
              <a:avLst>
                <a:gd name="adj" fmla="val 2963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0" rIns="121920" bIns="60960" rtlCol="0" anchor="ctr" anchorCtr="0"/>
            <a:lstStyle/>
            <a:p>
              <a:pPr algn="ctr" defTabSz="609555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E325F"/>
                  </a:solidFill>
                  <a:effectLst/>
                  <a:uLnTx/>
                  <a:uFillTx/>
                  <a:ea typeface="+mn-ea"/>
                  <a:cs typeface="Arial"/>
                </a:rPr>
                <a:t>Brain </a:t>
              </a:r>
              <a:r>
                <a:rPr lang="en-US" sz="1400" b="1">
                  <a:solidFill>
                    <a:srgbClr val="1E325F"/>
                  </a:solidFill>
                  <a:cs typeface="Arial"/>
                </a:rPr>
                <a:t>scan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E325F"/>
                  </a:solidFill>
                  <a:effectLst/>
                  <a:uLnTx/>
                  <a:uFillTx/>
                  <a:ea typeface="+mn-ea"/>
                  <a:cs typeface="Arial"/>
                </a:rPr>
                <a:t> by BICR at baseline</a:t>
              </a:r>
              <a:r>
                <a:rPr lang="en-US" sz="1400" b="1">
                  <a:solidFill>
                    <a:srgbClr val="1E325F"/>
                  </a:solidFill>
                  <a:cs typeface="Arial"/>
                </a:rPr>
                <a:t> (n=171)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E325F"/>
                </a:solidFill>
                <a:effectLst/>
                <a:uLnTx/>
                <a:uFillTx/>
                <a:ea typeface="+mn-ea"/>
                <a:cs typeface="Arial"/>
              </a:endParaRPr>
            </a:p>
          </p:txBody>
        </p:sp>
        <p:sp>
          <p:nvSpPr>
            <p:cNvPr id="14" name="Rounded Rectangle 22">
              <a:extLst>
                <a:ext uri="{FF2B5EF4-FFF2-40B4-BE49-F238E27FC236}">
                  <a16:creationId xmlns:a16="http://schemas.microsoft.com/office/drawing/2014/main" id="{3DCE4FE5-3682-68CB-8F15-79EDCEC26281}"/>
                </a:ext>
              </a:extLst>
            </p:cNvPr>
            <p:cNvSpPr/>
            <p:nvPr/>
          </p:nvSpPr>
          <p:spPr>
            <a:xfrm>
              <a:off x="32964508" y="6054308"/>
              <a:ext cx="5241531" cy="5836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0" rIns="121920" bIns="60960" rtlCol="0" anchor="ctr" anchorCtr="0"/>
            <a:lstStyle/>
            <a:p>
              <a:pPr algn="ctr" defTabSz="609555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E325F"/>
                  </a:solidFill>
                  <a:effectLst/>
                  <a:uLnTx/>
                  <a:uFillTx/>
                  <a:ea typeface="+mn-ea"/>
                  <a:cs typeface="Arial"/>
                </a:rPr>
                <a:t>Brain </a:t>
              </a:r>
              <a:r>
                <a:rPr lang="en-US" sz="1400" b="1">
                  <a:solidFill>
                    <a:srgbClr val="1E325F"/>
                  </a:solidFill>
                  <a:cs typeface="Arial"/>
                </a:rPr>
                <a:t>scan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E325F"/>
                  </a:solidFill>
                  <a:effectLst/>
                  <a:uLnTx/>
                  <a:uFillTx/>
                  <a:ea typeface="+mn-ea"/>
                  <a:cs typeface="Arial"/>
                </a:rPr>
                <a:t> by BICR at baseline</a:t>
              </a:r>
              <a:r>
                <a:rPr lang="en-US" sz="1400" b="1">
                  <a:solidFill>
                    <a:srgbClr val="1E325F"/>
                  </a:solidFill>
                  <a:cs typeface="Arial"/>
                </a:rPr>
                <a:t> 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E325F"/>
                  </a:solidFill>
                  <a:effectLst/>
                  <a:uLnTx/>
                  <a:uFillTx/>
                  <a:ea typeface="+mn-ea"/>
                  <a:cs typeface="Arial"/>
                </a:rPr>
                <a:t>(n = 174</a:t>
              </a:r>
              <a:r>
                <a:rPr lang="en-US" sz="1400" b="1">
                  <a:solidFill>
                    <a:srgbClr val="1E325F"/>
                  </a:solidFill>
                  <a:cs typeface="Arial"/>
                </a:rPr>
                <a:t>)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E325F"/>
                </a:solidFill>
                <a:effectLst/>
                <a:uLnTx/>
                <a:uFillTx/>
                <a:ea typeface="+mn-ea"/>
                <a:cs typeface="Arial"/>
              </a:endParaRPr>
            </a:p>
          </p:txBody>
        </p:sp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id="{A3900710-645B-557B-1DD1-C65058BBBD94}"/>
                </a:ext>
              </a:extLst>
            </p:cNvPr>
            <p:cNvSpPr/>
            <p:nvPr/>
          </p:nvSpPr>
          <p:spPr bwMode="auto">
            <a:xfrm>
              <a:off x="26274398" y="8200173"/>
              <a:ext cx="5275510" cy="804303"/>
            </a:xfrm>
            <a:prstGeom prst="roundRect">
              <a:avLst>
                <a:gd name="adj" fmla="val 32105"/>
              </a:avLst>
            </a:prstGeom>
            <a:solidFill>
              <a:srgbClr val="97B8D1"/>
            </a:solidFill>
            <a:ln w="3810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0955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1400" b="1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/>
                </a:rPr>
                <a:t>CNS </a:t>
              </a:r>
              <a:r>
                <a:rPr lang="en-US" sz="1400" b="1" kern="0">
                  <a:latin typeface="+mn-lt"/>
                  <a:cs typeface="Arial"/>
                </a:rPr>
                <a:t>lesions at baseline per modified RANO-BM</a:t>
              </a:r>
              <a:endParaRPr lang="en-US" sz="1400" b="1" i="0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  <a:p>
              <a:pPr marL="0" marR="0" lvl="0" indent="0" algn="ctr" defTabSz="6095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>
                  <a:latin typeface="+mn-lt"/>
                  <a:cs typeface="Arial"/>
                </a:rPr>
                <a:t>(n</a:t>
              </a:r>
              <a:r>
                <a:rPr kumimoji="0" lang="en-US" sz="1400" b="1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/>
                </a:rPr>
                <a:t>=40)</a:t>
              </a:r>
              <a:endParaRPr lang="en-US" sz="1400" b="1" i="0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cs typeface="Arial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A4003C-D302-B3FD-9F2A-AB7B01CECDB2}"/>
                </a:ext>
              </a:extLst>
            </p:cNvPr>
            <p:cNvSpPr/>
            <p:nvPr/>
          </p:nvSpPr>
          <p:spPr>
            <a:xfrm>
              <a:off x="29608016" y="9147996"/>
              <a:ext cx="5261104" cy="14410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 defTabSz="60957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sz="1400" b="1" kern="0" dirty="0">
                  <a:solidFill>
                    <a:srgbClr val="000000"/>
                  </a:solidFill>
                  <a:sym typeface="Arial"/>
                </a:rPr>
                <a:t>Endpoints Assessed</a:t>
              </a:r>
              <a:endParaRPr lang="en-US" sz="140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  <a:p>
              <a:pPr marL="177800" indent="-177800" defTabSz="60957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</a:rPr>
                <a:t>CNS PFS and CNS progression via modified RANO-BM by BICR</a:t>
              </a:r>
            </a:p>
            <a:p>
              <a:pPr marL="177800" marR="0" lvl="0" indent="-177800" algn="l" defTabSz="609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sym typeface="Arial"/>
                </a:rPr>
                <a:t>Safety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/tolerability</a:t>
              </a:r>
              <a:endParaRPr lang="en-US" sz="1400" kern="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7F987A06-F052-174B-F40A-EEF631FD287F}"/>
                </a:ext>
              </a:extLst>
            </p:cNvPr>
            <p:cNvSpPr/>
            <p:nvPr/>
          </p:nvSpPr>
          <p:spPr bwMode="auto">
            <a:xfrm>
              <a:off x="26274398" y="10729487"/>
              <a:ext cx="5275510" cy="803979"/>
            </a:xfrm>
            <a:prstGeom prst="roundRect">
              <a:avLst>
                <a:gd name="adj" fmla="val 31571"/>
              </a:avLst>
            </a:prstGeom>
            <a:solidFill>
              <a:srgbClr val="B4DED9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0955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1400" b="1" i="0" strike="noStrike" kern="0" cap="none" spc="0" normalizeH="0" baseline="0" noProof="0">
                  <a:ln>
                    <a:noFill/>
                  </a:ln>
                  <a:solidFill>
                    <a:srgbClr val="1E325F"/>
                  </a:solidFill>
                  <a:effectLst/>
                  <a:uLnTx/>
                  <a:uFillTx/>
                  <a:latin typeface="+mn-lt"/>
                  <a:ea typeface="+mn-ea"/>
                  <a:cs typeface="Arial"/>
                </a:rPr>
                <a:t>CNS </a:t>
              </a:r>
              <a:r>
                <a:rPr lang="en-US" sz="1400" b="1" kern="0">
                  <a:solidFill>
                    <a:srgbClr val="1E325F"/>
                  </a:solidFill>
                  <a:latin typeface="+mn-lt"/>
                  <a:cs typeface="Arial"/>
                </a:rPr>
                <a:t>lesions ≥ 10 mm in longest diameter, measurable</a:t>
              </a:r>
              <a:r>
                <a:rPr lang="en-US" sz="1400">
                  <a:latin typeface="+mn-lt"/>
                </a:rPr>
                <a:t> </a:t>
              </a:r>
              <a:r>
                <a:rPr kumimoji="0" lang="en-US" sz="1400" b="1" i="0" strike="noStrike" kern="0" cap="none" spc="0" normalizeH="0" baseline="0" noProof="0">
                  <a:ln>
                    <a:noFill/>
                  </a:ln>
                  <a:solidFill>
                    <a:srgbClr val="1E325F"/>
                  </a:solidFill>
                  <a:effectLst/>
                  <a:uLnTx/>
                  <a:uFillTx/>
                  <a:latin typeface="+mn-lt"/>
                  <a:ea typeface="+mn-ea"/>
                  <a:cs typeface="Arial"/>
                </a:rPr>
                <a:t>(n=18)</a:t>
              </a:r>
              <a:endParaRPr lang="en-US" sz="1400" b="1" i="0" strike="noStrike" kern="0" cap="none" spc="0" normalizeH="0" baseline="0" noProof="0">
                <a:ln>
                  <a:noFill/>
                </a:ln>
                <a:solidFill>
                  <a:srgbClr val="1E325F"/>
                </a:solidFill>
                <a:effectLst/>
                <a:uLnTx/>
                <a:uFillTx/>
                <a:latin typeface="+mn-lt"/>
                <a:cs typeface="Arial"/>
              </a:endParaRPr>
            </a:p>
          </p:txBody>
        </p:sp>
        <p:sp>
          <p:nvSpPr>
            <p:cNvPr id="18" name="Rounded Rectangle 20">
              <a:extLst>
                <a:ext uri="{FF2B5EF4-FFF2-40B4-BE49-F238E27FC236}">
                  <a16:creationId xmlns:a16="http://schemas.microsoft.com/office/drawing/2014/main" id="{E5BFB739-D30F-22BE-19F8-FB32F6B99DEB}"/>
                </a:ext>
              </a:extLst>
            </p:cNvPr>
            <p:cNvSpPr/>
            <p:nvPr/>
          </p:nvSpPr>
          <p:spPr bwMode="auto">
            <a:xfrm>
              <a:off x="32896067" y="10734410"/>
              <a:ext cx="5378413" cy="796739"/>
            </a:xfrm>
            <a:prstGeom prst="roundRect">
              <a:avLst>
                <a:gd name="adj" fmla="val 30872"/>
              </a:avLst>
            </a:prstGeom>
            <a:solidFill>
              <a:srgbClr val="B4DED9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09555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1400" b="1" i="0" strike="noStrike" kern="0" cap="none" spc="0" normalizeH="0" baseline="0" noProof="0">
                  <a:ln>
                    <a:noFill/>
                  </a:ln>
                  <a:solidFill>
                    <a:srgbClr val="1E325F"/>
                  </a:solidFill>
                  <a:effectLst/>
                  <a:uLnTx/>
                  <a:uFillTx/>
                  <a:latin typeface="+mn-lt"/>
                  <a:ea typeface="+mn-ea"/>
                  <a:cs typeface="Arial"/>
                </a:rPr>
                <a:t>CNS </a:t>
              </a:r>
              <a:r>
                <a:rPr lang="en-US" sz="1400" b="1" kern="0">
                  <a:solidFill>
                    <a:srgbClr val="1E325F"/>
                  </a:solidFill>
                  <a:latin typeface="+mn-lt"/>
                  <a:cs typeface="Arial"/>
                </a:rPr>
                <a:t>lesions ≥ 10 mm in longest diameter, measurable </a:t>
              </a:r>
              <a:r>
                <a:rPr kumimoji="0" lang="en-US" sz="1400" b="1" i="0" strike="noStrike" kern="0" cap="none" spc="0" normalizeH="0" baseline="0" noProof="0">
                  <a:ln>
                    <a:noFill/>
                  </a:ln>
                  <a:solidFill>
                    <a:srgbClr val="1E325F"/>
                  </a:solidFill>
                  <a:effectLst/>
                  <a:uLnTx/>
                  <a:uFillTx/>
                  <a:latin typeface="+mn-lt"/>
                  <a:ea typeface="+mn-ea"/>
                  <a:cs typeface="Arial"/>
                </a:rPr>
                <a:t>(n=13)</a:t>
              </a:r>
              <a:endParaRPr lang="en-US" sz="1400" b="1" i="0" strike="noStrike" kern="0" cap="none" spc="0" normalizeH="0" baseline="0" noProof="0">
                <a:ln>
                  <a:noFill/>
                </a:ln>
                <a:solidFill>
                  <a:srgbClr val="1E325F"/>
                </a:solidFill>
                <a:effectLst/>
                <a:uLnTx/>
                <a:uFillTx/>
                <a:latin typeface="+mn-lt"/>
                <a:cs typeface="Arial"/>
              </a:endParaRPr>
            </a:p>
          </p:txBody>
        </p:sp>
        <p:sp>
          <p:nvSpPr>
            <p:cNvPr id="19" name="Rounded Rectangle 20">
              <a:extLst>
                <a:ext uri="{FF2B5EF4-FFF2-40B4-BE49-F238E27FC236}">
                  <a16:creationId xmlns:a16="http://schemas.microsoft.com/office/drawing/2014/main" id="{A0432A8E-5256-DC70-6400-FFF40F909804}"/>
                </a:ext>
              </a:extLst>
            </p:cNvPr>
            <p:cNvSpPr/>
            <p:nvPr/>
          </p:nvSpPr>
          <p:spPr bwMode="auto">
            <a:xfrm>
              <a:off x="32896067" y="8219735"/>
              <a:ext cx="5378413" cy="804303"/>
            </a:xfrm>
            <a:prstGeom prst="roundRect">
              <a:avLst>
                <a:gd name="adj" fmla="val 33684"/>
              </a:avLst>
            </a:prstGeom>
            <a:solidFill>
              <a:srgbClr val="97B8D1"/>
            </a:solidFill>
            <a:ln w="3810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09555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 dirty="0">
                  <a:latin typeface="+mn-lt"/>
                  <a:cs typeface="Arial"/>
                </a:rPr>
                <a:t>CNS lesions at baseline per modified RANO-BM</a:t>
              </a:r>
              <a:endParaRPr lang="en-US" sz="1400" dirty="0">
                <a:latin typeface="+mn-lt"/>
                <a:cs typeface="Arial"/>
              </a:endParaRPr>
            </a:p>
            <a:p>
              <a:pPr marL="0" marR="0" lvl="0" indent="0" algn="ctr" defTabSz="6095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/>
                </a:rPr>
                <a:t>(n=29)</a:t>
              </a:r>
              <a:endParaRPr lang="en-US" sz="14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DA7D64-278B-5EA2-125D-D0A0D7CD0DFD}"/>
                </a:ext>
              </a:extLst>
            </p:cNvPr>
            <p:cNvCxnSpPr>
              <a:cxnSpLocks/>
            </p:cNvCxnSpPr>
            <p:nvPr/>
          </p:nvCxnSpPr>
          <p:spPr>
            <a:xfrm>
              <a:off x="32256014" y="8602679"/>
              <a:ext cx="0" cy="545317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62D624B-7AC3-3192-A4C7-70D808538230}"/>
                </a:ext>
              </a:extLst>
            </p:cNvPr>
            <p:cNvSpPr/>
            <p:nvPr/>
          </p:nvSpPr>
          <p:spPr>
            <a:xfrm>
              <a:off x="29617015" y="11684659"/>
              <a:ext cx="5257800" cy="67221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 defTabSz="60957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sz="1400" b="1" kern="0">
                  <a:solidFill>
                    <a:srgbClr val="000000"/>
                  </a:solidFill>
                  <a:sym typeface="Arial"/>
                </a:rPr>
                <a:t>Endpoints Assessed</a:t>
              </a:r>
              <a:endParaRPr lang="en-US" sz="140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  <a:p>
              <a:pPr marL="177800" indent="-177800" defTabSz="60957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kern="0">
                  <a:solidFill>
                    <a:srgbClr val="000000"/>
                  </a:solidFill>
                  <a:cs typeface="Arial"/>
                </a:rPr>
                <a:t>Intracranial ORR/DCR</a:t>
              </a:r>
              <a:r>
                <a:rPr lang="en-US" sz="1400" kern="0" baseline="30000">
                  <a:solidFill>
                    <a:srgbClr val="000000"/>
                  </a:solidFill>
                  <a:cs typeface="Arial"/>
                </a:rPr>
                <a:t>†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5501CA7-F4E3-1AB2-9887-B44C9D58B83D}"/>
                </a:ext>
              </a:extLst>
            </p:cNvPr>
            <p:cNvCxnSpPr>
              <a:cxnSpLocks/>
            </p:cNvCxnSpPr>
            <p:nvPr/>
          </p:nvCxnSpPr>
          <p:spPr>
            <a:xfrm>
              <a:off x="32256015" y="11127209"/>
              <a:ext cx="0" cy="541611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66022700-C42E-0583-B4CE-86932B9FB3A8}"/>
                </a:ext>
              </a:extLst>
            </p:cNvPr>
            <p:cNvSpPr/>
            <p:nvPr/>
          </p:nvSpPr>
          <p:spPr bwMode="auto">
            <a:xfrm>
              <a:off x="32380982" y="6054308"/>
              <a:ext cx="6408582" cy="822960"/>
            </a:xfrm>
            <a:prstGeom prst="roundRect">
              <a:avLst>
                <a:gd name="adj" fmla="val 30601"/>
              </a:avLst>
            </a:prstGeom>
            <a:solidFill>
              <a:schemeClr val="bg1">
                <a:lumMod val="5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Docetaxel 75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mg/m</a:t>
              </a:r>
              <a:r>
                <a:rPr kumimoji="0" lang="en-GB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 IV Q3W (n=174) </a:t>
              </a:r>
              <a:endParaRPr lang="en-GB" sz="14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I</a:t>
              </a:r>
              <a:r>
                <a:rPr kumimoji="0" lang="en-US" sz="14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ncludes</a:t>
              </a: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 patients with a history of CNS metastases [n=60]*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919B9DA-1887-BD1C-D758-C5423163BCA6}"/>
                </a:ext>
              </a:extLst>
            </p:cNvPr>
            <p:cNvCxnSpPr>
              <a:cxnSpLocks/>
            </p:cNvCxnSpPr>
            <p:nvPr/>
          </p:nvCxnSpPr>
          <p:spPr>
            <a:xfrm>
              <a:off x="35585273" y="6877268"/>
              <a:ext cx="0" cy="425930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2">
              <a:extLst>
                <a:ext uri="{FF2B5EF4-FFF2-40B4-BE49-F238E27FC236}">
                  <a16:creationId xmlns:a16="http://schemas.microsoft.com/office/drawing/2014/main" id="{D2EAD691-2A27-1813-3E77-6C2D6F1A3999}"/>
                </a:ext>
              </a:extLst>
            </p:cNvPr>
            <p:cNvSpPr/>
            <p:nvPr/>
          </p:nvSpPr>
          <p:spPr>
            <a:xfrm>
              <a:off x="32948475" y="7293008"/>
              <a:ext cx="5273596" cy="457200"/>
            </a:xfrm>
            <a:prstGeom prst="roundRect">
              <a:avLst>
                <a:gd name="adj" fmla="val 2963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0" rIns="121920" bIns="60960" rtlCol="0" anchor="ctr" anchorCtr="0"/>
            <a:lstStyle/>
            <a:p>
              <a:pPr algn="ctr" defTabSz="609555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E325F"/>
                  </a:solidFill>
                  <a:effectLst/>
                  <a:uLnTx/>
                  <a:uFillTx/>
                  <a:ea typeface="+mn-ea"/>
                  <a:cs typeface="Arial"/>
                </a:rPr>
                <a:t>Brain </a:t>
              </a:r>
              <a:r>
                <a:rPr lang="en-US" sz="1400" b="1">
                  <a:solidFill>
                    <a:srgbClr val="1E325F"/>
                  </a:solidFill>
                  <a:cs typeface="Arial"/>
                </a:rPr>
                <a:t>scan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E325F"/>
                  </a:solidFill>
                  <a:effectLst/>
                  <a:uLnTx/>
                  <a:uFillTx/>
                  <a:ea typeface="+mn-ea"/>
                  <a:cs typeface="Arial"/>
                </a:rPr>
                <a:t> by BICR at baseline</a:t>
              </a:r>
              <a:r>
                <a:rPr lang="en-US" sz="1400" b="1">
                  <a:solidFill>
                    <a:srgbClr val="1E325F"/>
                  </a:solidFill>
                  <a:cs typeface="Arial"/>
                </a:rPr>
                <a:t> (n=174)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E325F"/>
                </a:solidFill>
                <a:effectLst/>
                <a:uLnTx/>
                <a:uFillTx/>
                <a:ea typeface="+mn-ea"/>
                <a:cs typeface="Arial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C504CF4-F46F-497A-98A8-7D0BAD37A652}"/>
                </a:ext>
              </a:extLst>
            </p:cNvPr>
            <p:cNvCxnSpPr>
              <a:cxnSpLocks/>
            </p:cNvCxnSpPr>
            <p:nvPr/>
          </p:nvCxnSpPr>
          <p:spPr>
            <a:xfrm>
              <a:off x="28906570" y="7749334"/>
              <a:ext cx="0" cy="425930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C9901D9-DCDD-53E5-66DC-8DA9D1EDF2C1}"/>
                </a:ext>
              </a:extLst>
            </p:cNvPr>
            <p:cNvCxnSpPr>
              <a:cxnSpLocks/>
            </p:cNvCxnSpPr>
            <p:nvPr/>
          </p:nvCxnSpPr>
          <p:spPr>
            <a:xfrm>
              <a:off x="35585273" y="7749334"/>
              <a:ext cx="0" cy="425930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BC04249-8272-173E-A5BC-3F8412B244B7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A46B9A-3221-2E2E-75C2-0602039D7B0C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421048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038CC-F27C-26A9-2354-F1C1253B15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0119" y="5890766"/>
            <a:ext cx="7916125" cy="493776"/>
          </a:xfrm>
        </p:spPr>
        <p:txBody>
          <a:bodyPr/>
          <a:lstStyle/>
          <a:p>
            <a:r>
              <a:rPr lang="en-US" dirty="0"/>
              <a:t>Data reported as n (%), unless indicated otherwise.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05A869-918B-094A-AB5C-65912BA0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54E9B0A-F8D0-968F-01B3-654FCD6CC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27711"/>
              </p:ext>
            </p:extLst>
          </p:nvPr>
        </p:nvGraphicFramePr>
        <p:xfrm>
          <a:off x="1090119" y="1215495"/>
          <a:ext cx="9935645" cy="4209002"/>
        </p:xfrm>
        <a:graphic>
          <a:graphicData uri="http://schemas.openxmlformats.org/drawingml/2006/table">
            <a:tbl>
              <a:tblPr firstRow="1" bandRow="1"/>
              <a:tblGrid>
                <a:gridCol w="4389120">
                  <a:extLst>
                    <a:ext uri="{9D8B030D-6E8A-4147-A177-3AD203B41FA5}">
                      <a16:colId xmlns:a16="http://schemas.microsoft.com/office/drawing/2014/main" val="3049663261"/>
                    </a:ext>
                  </a:extLst>
                </a:gridCol>
                <a:gridCol w="1368623">
                  <a:extLst>
                    <a:ext uri="{9D8B030D-6E8A-4147-A177-3AD203B41FA5}">
                      <a16:colId xmlns:a16="http://schemas.microsoft.com/office/drawing/2014/main" val="2039092397"/>
                    </a:ext>
                  </a:extLst>
                </a:gridCol>
                <a:gridCol w="1368623">
                  <a:extLst>
                    <a:ext uri="{9D8B030D-6E8A-4147-A177-3AD203B41FA5}">
                      <a16:colId xmlns:a16="http://schemas.microsoft.com/office/drawing/2014/main" val="1903978530"/>
                    </a:ext>
                  </a:extLst>
                </a:gridCol>
                <a:gridCol w="72033">
                  <a:extLst>
                    <a:ext uri="{9D8B030D-6E8A-4147-A177-3AD203B41FA5}">
                      <a16:colId xmlns:a16="http://schemas.microsoft.com/office/drawing/2014/main" val="3094687881"/>
                    </a:ext>
                  </a:extLst>
                </a:gridCol>
                <a:gridCol w="1368623">
                  <a:extLst>
                    <a:ext uri="{9D8B030D-6E8A-4147-A177-3AD203B41FA5}">
                      <a16:colId xmlns:a16="http://schemas.microsoft.com/office/drawing/2014/main" val="3455487442"/>
                    </a:ext>
                  </a:extLst>
                </a:gridCol>
                <a:gridCol w="1368623">
                  <a:extLst>
                    <a:ext uri="{9D8B030D-6E8A-4147-A177-3AD203B41FA5}">
                      <a16:colId xmlns:a16="http://schemas.microsoft.com/office/drawing/2014/main" val="2299658412"/>
                    </a:ext>
                  </a:extLst>
                </a:gridCol>
              </a:tblGrid>
              <a:tr h="311811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b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CNS lesions at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baseline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700" marR="1270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CNS </a:t>
                      </a:r>
                      <a:r>
                        <a:rPr lang="en-US" sz="1100" b="1" kern="0" dirty="0">
                          <a:solidFill>
                            <a:schemeClr val="tx1"/>
                          </a:solidFill>
                        </a:rPr>
                        <a:t>lesions at baseline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</a:rPr>
                        <a:t>≥ 10 mm in diameter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E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98285"/>
                  </a:ext>
                </a:extLst>
              </a:tr>
              <a:tr h="311811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b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Sotorasib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(n=40)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Docetaxel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(n=29)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8D1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Sotorasib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(n=18)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ED9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Docetaxel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(n=13)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832600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9144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Age, years - median (range)</a:t>
                      </a:r>
                      <a:endParaRPr lang="en-US" sz="1100" b="1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effectLst/>
                        </a:rPr>
                        <a:t>62 (32, 88)</a:t>
                      </a:r>
                      <a:endParaRPr lang="en-US" sz="1100" b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effectLst/>
                        </a:rPr>
                        <a:t>59 (36, 76)</a:t>
                      </a:r>
                      <a:endParaRPr lang="en-US" sz="1100" b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effectLst/>
                        </a:rPr>
                        <a:t>59 (32, 77)</a:t>
                      </a:r>
                      <a:endParaRPr lang="en-US" sz="1100" b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effectLst/>
                        </a:rPr>
                        <a:t>59 (36, 76)</a:t>
                      </a:r>
                      <a:endParaRPr lang="en-US" sz="1100" b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894463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9144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Sex, male</a:t>
                      </a:r>
                      <a:endParaRPr lang="en-US" sz="1100" b="1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effectLst/>
                        </a:rPr>
                        <a:t>25 (62.5)</a:t>
                      </a:r>
                      <a:endParaRPr lang="en-US" sz="1100" b="0" dirty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effectLst/>
                        </a:rPr>
                        <a:t>18 (62.1)</a:t>
                      </a:r>
                      <a:endParaRPr lang="en-US" sz="1100" b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effectLst/>
                        </a:rPr>
                        <a:t>10 (55.6)</a:t>
                      </a:r>
                      <a:endParaRPr lang="en-US" sz="1100" b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effectLst/>
                        </a:rPr>
                        <a:t>11 (84.6)</a:t>
                      </a:r>
                      <a:endParaRPr lang="en-US" sz="1100" b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158912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90170" marR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ECOG PS (at screening), 0 / 1, % </a:t>
                      </a:r>
                      <a:endParaRPr lang="en-US" sz="1100" b="1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37.5 / 62.5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41.4 / 58.6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38.9 / 61.1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23.1 / 76.9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888068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9017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effectLst/>
                        </a:rPr>
                        <a:t>Prior lines of therapy in advanced setting</a:t>
                      </a:r>
                      <a:endParaRPr lang="en-US" sz="1100" b="1" dirty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939067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27000" lv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trike="noStrike">
                          <a:solidFill>
                            <a:schemeClr val="tx1"/>
                          </a:solidFill>
                          <a:effectLst/>
                        </a:rPr>
                        <a:t>   1</a:t>
                      </a:r>
                      <a:endParaRPr lang="en-US" sz="1100" b="0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trike="noStrike">
                          <a:solidFill>
                            <a:schemeClr val="tx1"/>
                          </a:solidFill>
                          <a:effectLst/>
                        </a:rPr>
                        <a:t>17 (42.5)</a:t>
                      </a:r>
                      <a:endParaRPr lang="en-US" sz="1100" b="0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trike="noStrike">
                          <a:solidFill>
                            <a:schemeClr val="tx1"/>
                          </a:solidFill>
                          <a:effectLst/>
                        </a:rPr>
                        <a:t>12 (41.4)</a:t>
                      </a:r>
                      <a:endParaRPr lang="en-US" sz="1100" b="0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trike="noStrike" kern="100">
                          <a:solidFill>
                            <a:schemeClr val="tx1"/>
                          </a:solidFill>
                          <a:effectLst/>
                        </a:rPr>
                        <a:t>8 (44.4)</a:t>
                      </a:r>
                      <a:endParaRPr lang="en-US" sz="1100" strike="noStrike" kern="1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trike="noStrike" kern="100" dirty="0">
                          <a:solidFill>
                            <a:schemeClr val="tx1"/>
                          </a:solidFill>
                          <a:effectLst/>
                        </a:rPr>
                        <a:t>5 (38.5)</a:t>
                      </a:r>
                      <a:endParaRPr lang="en-US" sz="1100" strike="noStrike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991308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27000" lv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trike="noStrike">
                          <a:solidFill>
                            <a:schemeClr val="tx1"/>
                          </a:solidFill>
                          <a:effectLst/>
                        </a:rPr>
                        <a:t>   2</a:t>
                      </a:r>
                      <a:endParaRPr lang="en-US" sz="1100" b="0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trike="noStrike" dirty="0">
                          <a:solidFill>
                            <a:schemeClr val="tx1"/>
                          </a:solidFill>
                          <a:effectLst/>
                        </a:rPr>
                        <a:t>16 (40.0)</a:t>
                      </a:r>
                      <a:endParaRPr lang="en-US" sz="1100" b="0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trike="noStrike">
                          <a:solidFill>
                            <a:schemeClr val="tx1"/>
                          </a:solidFill>
                          <a:effectLst/>
                        </a:rPr>
                        <a:t>12 (41.4)</a:t>
                      </a:r>
                      <a:endParaRPr lang="en-US" sz="1100" b="0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trike="noStrike" kern="100">
                          <a:solidFill>
                            <a:schemeClr val="tx1"/>
                          </a:solidFill>
                          <a:effectLst/>
                        </a:rPr>
                        <a:t>7 (38.9)</a:t>
                      </a:r>
                      <a:endParaRPr lang="en-US" sz="1100" strike="noStrike" kern="1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trike="noStrike" kern="100">
                          <a:solidFill>
                            <a:schemeClr val="tx1"/>
                          </a:solidFill>
                          <a:effectLst/>
                        </a:rPr>
                        <a:t>7 (53.8)</a:t>
                      </a:r>
                      <a:endParaRPr lang="en-US" sz="1100" strike="noStrike" kern="1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68715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27000" lv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trike="noStrike">
                          <a:solidFill>
                            <a:schemeClr val="tx1"/>
                          </a:solidFill>
                          <a:effectLst/>
                        </a:rPr>
                        <a:t>   &gt;2</a:t>
                      </a:r>
                      <a:endParaRPr lang="en-US" sz="1100" b="0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trike="noStrike" dirty="0">
                          <a:solidFill>
                            <a:schemeClr val="tx1"/>
                          </a:solidFill>
                          <a:effectLst/>
                        </a:rPr>
                        <a:t>7 (17.5)</a:t>
                      </a:r>
                      <a:endParaRPr lang="en-US" sz="1100" b="0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trike="noStrike">
                          <a:solidFill>
                            <a:schemeClr val="tx1"/>
                          </a:solidFill>
                          <a:effectLst/>
                        </a:rPr>
                        <a:t>5 (17.2)</a:t>
                      </a:r>
                      <a:endParaRPr lang="en-US" sz="1100" b="0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trike="noStrike" kern="100">
                          <a:solidFill>
                            <a:schemeClr val="tx1"/>
                          </a:solidFill>
                          <a:effectLst/>
                        </a:rPr>
                        <a:t>3 (16.7)</a:t>
                      </a:r>
                      <a:endParaRPr lang="en-US" sz="1100" strike="noStrike" kern="1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trike="noStrike" kern="100">
                          <a:solidFill>
                            <a:schemeClr val="tx1"/>
                          </a:solidFill>
                          <a:effectLst/>
                        </a:rPr>
                        <a:t>1 (7.7)</a:t>
                      </a:r>
                      <a:endParaRPr lang="en-US" sz="1100" strike="noStrike" kern="1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012406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9017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effectLst/>
                        </a:rPr>
                        <a:t>Number of CNS lesions at baseline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01416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27000" lv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effectLst/>
                        </a:rPr>
                        <a:t>   1</a:t>
                      </a:r>
                      <a:endParaRPr lang="en-US" sz="1100" b="0"/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13 (72.2)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11 (84.6)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873160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27000" lv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effectLst/>
                        </a:rPr>
                        <a:t>   2</a:t>
                      </a:r>
                      <a:endParaRPr lang="en-US" sz="1100" b="0"/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1 (5.6)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1 (7.7)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03865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127000" lv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effectLst/>
                        </a:rPr>
                        <a:t>   &gt;2</a:t>
                      </a:r>
                      <a:endParaRPr lang="en-US" sz="1100" b="0"/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4 (22.2)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1 (7.7)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962944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86995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effectLst/>
                        </a:rPr>
                        <a:t>Sum of CNS targeted lesions, mean, mm</a:t>
                      </a:r>
                      <a:endParaRPr lang="en-US" sz="1100" b="1"/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26.8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23.2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976846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86995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effectLst/>
                        </a:rPr>
                        <a:t>Prior therapy for brain metastases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>
                        <a:effectLst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dirty="0">
                        <a:effectLst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88507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269875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effectLst/>
                        </a:rPr>
                        <a:t>WBRT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15 (37.5)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9 (31.0)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6 (33.3)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5 (38.5)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487582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269875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effectLst/>
                        </a:rPr>
                        <a:t>SRT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12 (30.0)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5 (17.2)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6 (33.3)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 (23.1)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96817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269875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effectLst/>
                        </a:rPr>
                        <a:t>WBRT + SRT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 (7.5)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 (3.4)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2 (11.1)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 (0.0)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10095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269875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effectLst/>
                        </a:rPr>
                        <a:t>Surgery + SRT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 (2.5)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 (6.9)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0 (0.0)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 (15.4)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924206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269875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Surgery + WBRT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 (2.5)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 (0.0)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1 (5.6)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0 (0.0)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19763"/>
                  </a:ext>
                </a:extLst>
              </a:tr>
              <a:tr h="155448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9017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spc="-10" baseline="0" dirty="0">
                          <a:solidFill>
                            <a:schemeClr val="tx1"/>
                          </a:solidFill>
                          <a:effectLst/>
                        </a:rPr>
                        <a:t>Median (range) time from randomization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 to prior radiotherapy in brain, months</a:t>
                      </a:r>
                    </a:p>
                  </a:txBody>
                  <a:tcPr marL="12700" marR="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–3.8 (–28.3, –0.6)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–3.1 (–34.4, –0.5)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–2.8 (–20.4, –0.6)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–2.5 (–25.2, –0.5)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992957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9017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Co-mutations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>
                        <a:effectLst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dirty="0">
                        <a:effectLst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dirty="0">
                        <a:effectLst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05728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269875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1" dirty="0">
                          <a:effectLst/>
                        </a:rPr>
                        <a:t>TP53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effectLst/>
                        </a:rPr>
                        <a:t>21 (52.5)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effectLst/>
                        </a:rPr>
                        <a:t>18 (62.1)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12 (66.7)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7 (53.8)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60622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269875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1" dirty="0">
                          <a:effectLst/>
                        </a:rPr>
                        <a:t>KEAP1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effectLst/>
                        </a:rPr>
                        <a:t>13 (32.5)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effectLst/>
                        </a:rPr>
                        <a:t>9 (31.0)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8 (44.4)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4 (30.8)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539699"/>
                  </a:ext>
                </a:extLst>
              </a:tr>
              <a:tr h="155906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269875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1" dirty="0">
                          <a:effectLst/>
                        </a:rPr>
                        <a:t>STK11</a:t>
                      </a:r>
                    </a:p>
                  </a:txBody>
                  <a:tcPr marL="12700" marR="12700" marT="0" marB="0" anchor="ctr">
                    <a:lnL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effectLst/>
                        </a:rPr>
                        <a:t>13 (32.5)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effectLst/>
                        </a:rPr>
                        <a:t>13 (44.8)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20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10 (55.6)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5 (38.5)</a:t>
                      </a:r>
                    </a:p>
                  </a:txBody>
                  <a:tcPr marL="12700" marR="1270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04879"/>
                  </a:ext>
                </a:extLst>
              </a:tr>
            </a:tbl>
          </a:graphicData>
        </a:graphic>
      </p:graphicFrame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D3E786B7-B68B-6F22-3A86-F7ACEB261DBE}"/>
              </a:ext>
            </a:extLst>
          </p:cNvPr>
          <p:cNvSpPr/>
          <p:nvPr/>
        </p:nvSpPr>
        <p:spPr bwMode="auto">
          <a:xfrm>
            <a:off x="1270001" y="5590272"/>
            <a:ext cx="9157115" cy="547382"/>
          </a:xfrm>
          <a:prstGeom prst="roundRect">
            <a:avLst>
              <a:gd name="adj" fmla="val 14888"/>
            </a:avLst>
          </a:prstGeom>
          <a:solidFill>
            <a:srgbClr val="CBD2E2"/>
          </a:solidFill>
          <a:ln w="38100" cap="flat" cmpd="sng" algn="ctr">
            <a:solidFill>
              <a:srgbClr val="1E32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74320" rIns="91440" bIns="27432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219153">
              <a:spcAft>
                <a:spcPts val="600"/>
              </a:spcAft>
              <a:buClr>
                <a:srgbClr val="1E567F"/>
              </a:buClr>
              <a:defRPr/>
            </a:pPr>
            <a:r>
              <a:rPr lang="en-US" sz="1400" b="1" dirty="0">
                <a:solidFill>
                  <a:srgbClr val="1E325F"/>
                </a:solidFill>
                <a:latin typeface="+mn-lt"/>
                <a:cs typeface="Arial"/>
              </a:rPr>
              <a:t>Baseline characteristics were comparable between patients with CNS lesions at baseline, those with CNS lesions ≥ 10 mm in diameter, and the overall phase 3 </a:t>
            </a:r>
            <a:r>
              <a:rPr lang="en-US" sz="1400" b="1" dirty="0" err="1">
                <a:solidFill>
                  <a:srgbClr val="1E325F"/>
                </a:solidFill>
                <a:latin typeface="+mn-lt"/>
                <a:cs typeface="Arial"/>
              </a:rPr>
              <a:t>CodeBreaK</a:t>
            </a:r>
            <a:r>
              <a:rPr lang="en-US" sz="1400" b="1" dirty="0">
                <a:solidFill>
                  <a:srgbClr val="1E325F"/>
                </a:solidFill>
                <a:latin typeface="+mn-lt"/>
                <a:cs typeface="Arial"/>
              </a:rPr>
              <a:t> 200 patient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8ABF8-E782-E701-A524-F8A7A33B0390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D038E-7DC4-5431-AE94-2D43717D17F7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331917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4A0DD4-9C31-DB1E-9916-34369DF9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1015663"/>
          </a:xfrm>
        </p:spPr>
        <p:txBody>
          <a:bodyPr/>
          <a:lstStyle/>
          <a:p>
            <a:r>
              <a:rPr lang="en-US" dirty="0"/>
              <a:t>Time to CNS Progression in Patients with CNS Lesions at Baseline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9D6FD5-6D03-3B0C-7853-39F30BD89E5A}"/>
              </a:ext>
            </a:extLst>
          </p:cNvPr>
          <p:cNvGrpSpPr/>
          <p:nvPr/>
        </p:nvGrpSpPr>
        <p:grpSpPr>
          <a:xfrm>
            <a:off x="1171726" y="1340823"/>
            <a:ext cx="9321463" cy="4054913"/>
            <a:chOff x="10069891" y="15150206"/>
            <a:chExt cx="9321463" cy="4054913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3F00F15C-0606-74A4-CB81-DD7449F4A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40038" y="16741775"/>
              <a:ext cx="0" cy="1274763"/>
            </a:xfrm>
            <a:prstGeom prst="line">
              <a:avLst/>
            </a:prstGeom>
            <a:noFill/>
            <a:ln w="25400" cap="sq">
              <a:solidFill>
                <a:srgbClr val="6D6E7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D4EBBB4D-9B9C-1150-807B-E192DA745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5704" y="18797588"/>
              <a:ext cx="1635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40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9572788-9B9A-5B8C-4DA8-060E56F68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8179" y="18797588"/>
              <a:ext cx="1635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35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1534FE8D-5864-E846-EAB0-2B5893FA8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9067" y="18797588"/>
              <a:ext cx="1635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27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C776C998-9902-A7E3-B9BF-CD8B399DF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1542" y="18797588"/>
              <a:ext cx="1635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14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FF03FBA7-5BB1-2647-832D-1B5A5E545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4492" y="18797588"/>
              <a:ext cx="1635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13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8D81516-F710-62E3-B3D3-1552F8FAE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0202" y="18797588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8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450895AC-DB8F-F9A5-1B67-8716C5D9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2677" y="18797588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6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4B62267-8AA2-E90D-D6EE-35DE69E15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5152" y="18797588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6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CA8DFEC-4BE2-79AC-9555-CB2709014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2864" y="18797588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5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CD4F48F0-2160-5899-2E31-9A955A73A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5339" y="18797588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1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10782E30-E623-6CC7-1146-EC04476FD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6227" y="18797588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1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DD6E6454-426F-4EFE-8261-0C6CE700E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8702" y="18797588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8589B4FF-8CBB-FDB5-0279-7EDD8479D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5704" y="18989675"/>
              <a:ext cx="1635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29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F3EF6629-C5D0-B150-016A-F07DC6D92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8179" y="18989675"/>
              <a:ext cx="1635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19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3A44A35F-479F-C313-F0E6-CC85619A7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9836" y="18989675"/>
              <a:ext cx="1527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11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EAE7C89E-9AC9-B39E-3610-3ADED988B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5252" y="18989675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5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7C40341A-F1CE-ACF8-5191-3AB07B217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2964" y="18989675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3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6DCC0404-8262-AD87-DA65-330353D98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0202" y="18989675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2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DBB2680F-61CF-DFBA-25CD-B844F4BFF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2677" y="18989675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2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F91E068F-2D20-AB9C-6604-FB3A576B7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5152" y="18989675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1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16C4E711-0625-FD9B-B937-C42FB0867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2864" y="18989675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FAC24926-2F3A-6D35-7FB8-805E65D88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9891" y="18797588"/>
              <a:ext cx="6219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Sotorasib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97F15B93-409D-5C14-D87F-773CB281F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9891" y="18989675"/>
              <a:ext cx="6540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Docetaxel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E1CE8E0-CCAE-8B59-D695-E1E98647E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546701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D5CC2ED0-3EFE-AAD5-4E3F-C3326A16C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546701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58E9A7A4-3A4E-BFCF-44BF-681B9557B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0463" y="1546701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C0D5174E-FBB6-B98A-64B6-3A2E448F5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9213" y="1546701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A065AA43-7328-DD4E-F9A0-E125B11AC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1125" y="1551940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B91F8680-DDB8-129C-FF86-C3793DDD7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1125" y="1551940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89E5D1BA-C06A-216A-7BE2-FA063FA43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1125" y="1546701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6B3CB641-8C8D-94E8-866C-5AC396F94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3825" y="155511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64DDA41E-D15F-436B-273C-3E295F395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8113" y="155511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F3363967-D55A-3C45-E02D-028FB8CE4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1925" y="155511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F381EA10-17A5-AC04-4766-D24FD8277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0025" y="156400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C5822607-5654-6C48-B294-9FE8411DB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8000" y="156400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7F49A5E8-FD30-7BB8-8350-FB4D5B4CE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8325" y="156400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FDE93DF1-AFA1-E2A7-B6DB-E0AE2C7B7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9125" y="1557496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5C5CC51B-2C61-4347-0D9F-58ED13FE2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8650" y="1557496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71C7845C-6BFA-E76B-ACC0-0A6DB9BA9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8650" y="156400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4AF7606C-CAB6-A78C-4293-C8CE94973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7225" y="1563052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EB317F8E-E628-7E07-D92E-F154AABB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7225" y="1563052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CD096386-BD58-48C9-0403-45DA20772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7225" y="1575752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8ADB2DC9-2198-9E6D-D1A0-36AA7DB6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7550" y="1575752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B9D0DFEE-8755-8F7C-E8DB-6B3014B14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1725" y="158178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7D943422-F263-4526-CD69-F3821745E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1725" y="158178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1">
              <a:extLst>
                <a:ext uri="{FF2B5EF4-FFF2-40B4-BE49-F238E27FC236}">
                  <a16:creationId xmlns:a16="http://schemas.microsoft.com/office/drawing/2014/main" id="{E66633C5-1F95-C7CB-CFB6-65B0535F4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1250" y="1601946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F234E2DA-91B8-7BFC-A874-3DA294C34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3950" y="1588452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872984CC-68CC-A24B-ECEF-8D1692E0C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8238" y="1595437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4">
              <a:extLst>
                <a:ext uri="{FF2B5EF4-FFF2-40B4-BE49-F238E27FC236}">
                  <a16:creationId xmlns:a16="http://schemas.microsoft.com/office/drawing/2014/main" id="{7D2913D3-FF49-C59E-B76B-26288B7E6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6338" y="1595437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5">
              <a:extLst>
                <a:ext uri="{FF2B5EF4-FFF2-40B4-BE49-F238E27FC236}">
                  <a16:creationId xmlns:a16="http://schemas.microsoft.com/office/drawing/2014/main" id="{0A598B5F-2817-207A-39A2-13ABFC2A9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5863" y="1595437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6">
              <a:extLst>
                <a:ext uri="{FF2B5EF4-FFF2-40B4-BE49-F238E27FC236}">
                  <a16:creationId xmlns:a16="http://schemas.microsoft.com/office/drawing/2014/main" id="{17820947-7A0C-BC87-6728-7E1E3817B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8563" y="1595437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7">
              <a:extLst>
                <a:ext uri="{FF2B5EF4-FFF2-40B4-BE49-F238E27FC236}">
                  <a16:creationId xmlns:a16="http://schemas.microsoft.com/office/drawing/2014/main" id="{B148F325-A8B3-E51D-A754-09870A3B0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2850" y="1595437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8">
              <a:extLst>
                <a:ext uri="{FF2B5EF4-FFF2-40B4-BE49-F238E27FC236}">
                  <a16:creationId xmlns:a16="http://schemas.microsoft.com/office/drawing/2014/main" id="{9B0E2F84-92A5-3E19-99BC-BDA88A399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8775" y="16314738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79827418-8B1C-DC18-1A9C-B10393010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75" y="16314738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41E6DEAA-F988-83A3-9440-D415BD50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8000" y="16314738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1">
              <a:extLst>
                <a:ext uri="{FF2B5EF4-FFF2-40B4-BE49-F238E27FC236}">
                  <a16:creationId xmlns:a16="http://schemas.microsoft.com/office/drawing/2014/main" id="{959AEF71-C204-38CC-CB75-02193AA40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8363" y="1622107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2">
              <a:extLst>
                <a:ext uri="{FF2B5EF4-FFF2-40B4-BE49-F238E27FC236}">
                  <a16:creationId xmlns:a16="http://schemas.microsoft.com/office/drawing/2014/main" id="{0F1D36BC-04AD-9E91-6E1A-CDA4E0218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4800" y="1622107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3">
              <a:extLst>
                <a:ext uri="{FF2B5EF4-FFF2-40B4-BE49-F238E27FC236}">
                  <a16:creationId xmlns:a16="http://schemas.microsoft.com/office/drawing/2014/main" id="{FD44586B-D1D3-9EAF-D4CC-3997D9FC7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6550" y="1622107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49A2D78E-46A0-2C35-D084-ADCC79150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100" y="163385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5">
              <a:extLst>
                <a:ext uri="{FF2B5EF4-FFF2-40B4-BE49-F238E27FC236}">
                  <a16:creationId xmlns:a16="http://schemas.microsoft.com/office/drawing/2014/main" id="{F73552D5-5E94-483E-193C-E79A84D05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0750" y="1646396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AF633545-E4C3-1F3C-13B2-A5159C0C8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5013" y="170116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7">
              <a:extLst>
                <a:ext uri="{FF2B5EF4-FFF2-40B4-BE49-F238E27FC236}">
                  <a16:creationId xmlns:a16="http://schemas.microsoft.com/office/drawing/2014/main" id="{4AE9F235-71F6-CD9F-B90F-3EFE8B47D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6063" y="1661001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8">
              <a:extLst>
                <a:ext uri="{FF2B5EF4-FFF2-40B4-BE49-F238E27FC236}">
                  <a16:creationId xmlns:a16="http://schemas.microsoft.com/office/drawing/2014/main" id="{3575E958-DDE1-5B37-C15D-AC0957A70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0200" y="170116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9">
              <a:extLst>
                <a:ext uri="{FF2B5EF4-FFF2-40B4-BE49-F238E27FC236}">
                  <a16:creationId xmlns:a16="http://schemas.microsoft.com/office/drawing/2014/main" id="{0CCE7D30-B4CE-3AC5-6827-71E468CD2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0763" y="167830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0">
              <a:extLst>
                <a:ext uri="{FF2B5EF4-FFF2-40B4-BE49-F238E27FC236}">
                  <a16:creationId xmlns:a16="http://schemas.microsoft.com/office/drawing/2014/main" id="{1AF99B8A-5029-E35B-2652-9D40BFD3D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75" y="167830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1">
              <a:extLst>
                <a:ext uri="{FF2B5EF4-FFF2-40B4-BE49-F238E27FC236}">
                  <a16:creationId xmlns:a16="http://schemas.microsoft.com/office/drawing/2014/main" id="{9EA1F519-FF86-234B-E322-E8BCB60B6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75" y="167830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2">
              <a:extLst>
                <a:ext uri="{FF2B5EF4-FFF2-40B4-BE49-F238E27FC236}">
                  <a16:creationId xmlns:a16="http://schemas.microsoft.com/office/drawing/2014/main" id="{3D6F2418-65DC-C326-2F0F-C05F07370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8988" y="167830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Line 73">
              <a:extLst>
                <a:ext uri="{FF2B5EF4-FFF2-40B4-BE49-F238E27FC236}">
                  <a16:creationId xmlns:a16="http://schemas.microsoft.com/office/drawing/2014/main" id="{E87625D9-DD68-7793-0A79-F77880259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31538" y="18016538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6" name="Line 74">
              <a:extLst>
                <a:ext uri="{FF2B5EF4-FFF2-40B4-BE49-F238E27FC236}">
                  <a16:creationId xmlns:a16="http://schemas.microsoft.com/office/drawing/2014/main" id="{D16F044D-8AF7-3D84-8E3B-B287DAE0B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79250" y="18016538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7" name="Line 75">
              <a:extLst>
                <a:ext uri="{FF2B5EF4-FFF2-40B4-BE49-F238E27FC236}">
                  <a16:creationId xmlns:a16="http://schemas.microsoft.com/office/drawing/2014/main" id="{530DD6EB-87F0-0CB4-34AC-2AECE573C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1725" y="18016538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8" name="Line 76">
              <a:extLst>
                <a:ext uri="{FF2B5EF4-FFF2-40B4-BE49-F238E27FC236}">
                  <a16:creationId xmlns:a16="http://schemas.microsoft.com/office/drawing/2014/main" id="{FDCB0997-1B16-B6D4-D239-87787C92F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84200" y="18016538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9" name="Line 77">
              <a:extLst>
                <a:ext uri="{FF2B5EF4-FFF2-40B4-BE49-F238E27FC236}">
                  <a16:creationId xmlns:a16="http://schemas.microsoft.com/office/drawing/2014/main" id="{08991040-9CE5-B050-368B-123C7EF5E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35088" y="18016538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0" name="Line 78">
              <a:extLst>
                <a:ext uri="{FF2B5EF4-FFF2-40B4-BE49-F238E27FC236}">
                  <a16:creationId xmlns:a16="http://schemas.microsoft.com/office/drawing/2014/main" id="{C5E625DC-6EA0-1B3B-F818-7ACF52BD0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87563" y="18016538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" name="Line 79">
              <a:extLst>
                <a:ext uri="{FF2B5EF4-FFF2-40B4-BE49-F238E27FC236}">
                  <a16:creationId xmlns:a16="http://schemas.microsoft.com/office/drawing/2014/main" id="{B3D1FC87-0F50-C1EE-7B06-FC35E915C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40038" y="18016538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" name="Line 80">
              <a:extLst>
                <a:ext uri="{FF2B5EF4-FFF2-40B4-BE49-F238E27FC236}">
                  <a16:creationId xmlns:a16="http://schemas.microsoft.com/office/drawing/2014/main" id="{3E44BC33-43F5-D46A-E6B7-186AFD163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92513" y="18016538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3" name="Line 81">
              <a:extLst>
                <a:ext uri="{FF2B5EF4-FFF2-40B4-BE49-F238E27FC236}">
                  <a16:creationId xmlns:a16="http://schemas.microsoft.com/office/drawing/2014/main" id="{222936EB-9B71-10C4-72F1-EE692FBEA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44988" y="18016538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4" name="Line 82">
              <a:extLst>
                <a:ext uri="{FF2B5EF4-FFF2-40B4-BE49-F238E27FC236}">
                  <a16:creationId xmlns:a16="http://schemas.microsoft.com/office/drawing/2014/main" id="{E368F332-9E3B-1E14-5B91-6ECC90D8B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97463" y="18016538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5" name="Line 83">
              <a:extLst>
                <a:ext uri="{FF2B5EF4-FFF2-40B4-BE49-F238E27FC236}">
                  <a16:creationId xmlns:a16="http://schemas.microsoft.com/office/drawing/2014/main" id="{328095BB-A6D7-3516-423E-6F1D8E4A4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49938" y="18016538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6" name="Line 84">
              <a:extLst>
                <a:ext uri="{FF2B5EF4-FFF2-40B4-BE49-F238E27FC236}">
                  <a16:creationId xmlns:a16="http://schemas.microsoft.com/office/drawing/2014/main" id="{2E85CE73-F54A-BB82-579D-E3DF8360F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2413" y="18016538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C4425F75-2402-D78A-C558-6828764D1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1538" y="15590838"/>
              <a:ext cx="7556500" cy="1314450"/>
            </a:xfrm>
            <a:custGeom>
              <a:avLst/>
              <a:gdLst>
                <a:gd name="T0" fmla="*/ 0 w 4760"/>
                <a:gd name="T1" fmla="*/ 0 h 828"/>
                <a:gd name="T2" fmla="*/ 279 w 4760"/>
                <a:gd name="T3" fmla="*/ 0 h 828"/>
                <a:gd name="T4" fmla="*/ 279 w 4760"/>
                <a:gd name="T5" fmla="*/ 32 h 828"/>
                <a:gd name="T6" fmla="*/ 279 w 4760"/>
                <a:gd name="T7" fmla="*/ 32 h 828"/>
                <a:gd name="T8" fmla="*/ 350 w 4760"/>
                <a:gd name="T9" fmla="*/ 32 h 828"/>
                <a:gd name="T10" fmla="*/ 350 w 4760"/>
                <a:gd name="T11" fmla="*/ 68 h 828"/>
                <a:gd name="T12" fmla="*/ 350 w 4760"/>
                <a:gd name="T13" fmla="*/ 68 h 828"/>
                <a:gd name="T14" fmla="*/ 668 w 4760"/>
                <a:gd name="T15" fmla="*/ 68 h 828"/>
                <a:gd name="T16" fmla="*/ 668 w 4760"/>
                <a:gd name="T17" fmla="*/ 103 h 828"/>
                <a:gd name="T18" fmla="*/ 668 w 4760"/>
                <a:gd name="T19" fmla="*/ 103 h 828"/>
                <a:gd name="T20" fmla="*/ 677 w 4760"/>
                <a:gd name="T21" fmla="*/ 103 h 828"/>
                <a:gd name="T22" fmla="*/ 677 w 4760"/>
                <a:gd name="T23" fmla="*/ 144 h 828"/>
                <a:gd name="T24" fmla="*/ 677 w 4760"/>
                <a:gd name="T25" fmla="*/ 144 h 828"/>
                <a:gd name="T26" fmla="*/ 715 w 4760"/>
                <a:gd name="T27" fmla="*/ 144 h 828"/>
                <a:gd name="T28" fmla="*/ 715 w 4760"/>
                <a:gd name="T29" fmla="*/ 183 h 828"/>
                <a:gd name="T30" fmla="*/ 715 w 4760"/>
                <a:gd name="T31" fmla="*/ 183 h 828"/>
                <a:gd name="T32" fmla="*/ 862 w 4760"/>
                <a:gd name="T33" fmla="*/ 183 h 828"/>
                <a:gd name="T34" fmla="*/ 862 w 4760"/>
                <a:gd name="T35" fmla="*/ 221 h 828"/>
                <a:gd name="T36" fmla="*/ 862 w 4760"/>
                <a:gd name="T37" fmla="*/ 221 h 828"/>
                <a:gd name="T38" fmla="*/ 956 w 4760"/>
                <a:gd name="T39" fmla="*/ 221 h 828"/>
                <a:gd name="T40" fmla="*/ 956 w 4760"/>
                <a:gd name="T41" fmla="*/ 262 h 828"/>
                <a:gd name="T42" fmla="*/ 956 w 4760"/>
                <a:gd name="T43" fmla="*/ 262 h 828"/>
                <a:gd name="T44" fmla="*/ 971 w 4760"/>
                <a:gd name="T45" fmla="*/ 262 h 828"/>
                <a:gd name="T46" fmla="*/ 971 w 4760"/>
                <a:gd name="T47" fmla="*/ 306 h 828"/>
                <a:gd name="T48" fmla="*/ 971 w 4760"/>
                <a:gd name="T49" fmla="*/ 306 h 828"/>
                <a:gd name="T50" fmla="*/ 1204 w 4760"/>
                <a:gd name="T51" fmla="*/ 306 h 828"/>
                <a:gd name="T52" fmla="*/ 1204 w 4760"/>
                <a:gd name="T53" fmla="*/ 362 h 828"/>
                <a:gd name="T54" fmla="*/ 1204 w 4760"/>
                <a:gd name="T55" fmla="*/ 362 h 828"/>
                <a:gd name="T56" fmla="*/ 1321 w 4760"/>
                <a:gd name="T57" fmla="*/ 362 h 828"/>
                <a:gd name="T58" fmla="*/ 1321 w 4760"/>
                <a:gd name="T59" fmla="*/ 419 h 828"/>
                <a:gd name="T60" fmla="*/ 1321 w 4760"/>
                <a:gd name="T61" fmla="*/ 419 h 828"/>
                <a:gd name="T62" fmla="*/ 1330 w 4760"/>
                <a:gd name="T63" fmla="*/ 419 h 828"/>
                <a:gd name="T64" fmla="*/ 1330 w 4760"/>
                <a:gd name="T65" fmla="*/ 475 h 828"/>
                <a:gd name="T66" fmla="*/ 1330 w 4760"/>
                <a:gd name="T67" fmla="*/ 475 h 828"/>
                <a:gd name="T68" fmla="*/ 2278 w 4760"/>
                <a:gd name="T69" fmla="*/ 475 h 828"/>
                <a:gd name="T70" fmla="*/ 2278 w 4760"/>
                <a:gd name="T71" fmla="*/ 548 h 828"/>
                <a:gd name="T72" fmla="*/ 2278 w 4760"/>
                <a:gd name="T73" fmla="*/ 548 h 828"/>
                <a:gd name="T74" fmla="*/ 2302 w 4760"/>
                <a:gd name="T75" fmla="*/ 548 h 828"/>
                <a:gd name="T76" fmla="*/ 2302 w 4760"/>
                <a:gd name="T77" fmla="*/ 628 h 828"/>
                <a:gd name="T78" fmla="*/ 2302 w 4760"/>
                <a:gd name="T79" fmla="*/ 628 h 828"/>
                <a:gd name="T80" fmla="*/ 2746 w 4760"/>
                <a:gd name="T81" fmla="*/ 628 h 828"/>
                <a:gd name="T82" fmla="*/ 2746 w 4760"/>
                <a:gd name="T83" fmla="*/ 719 h 828"/>
                <a:gd name="T84" fmla="*/ 2746 w 4760"/>
                <a:gd name="T85" fmla="*/ 719 h 828"/>
                <a:gd name="T86" fmla="*/ 4100 w 4760"/>
                <a:gd name="T87" fmla="*/ 719 h 828"/>
                <a:gd name="T88" fmla="*/ 4100 w 4760"/>
                <a:gd name="T89" fmla="*/ 828 h 828"/>
                <a:gd name="T90" fmla="*/ 4100 w 4760"/>
                <a:gd name="T91" fmla="*/ 828 h 828"/>
                <a:gd name="T92" fmla="*/ 4760 w 4760"/>
                <a:gd name="T93" fmla="*/ 828 h 828"/>
                <a:gd name="T94" fmla="*/ 4760 w 4760"/>
                <a:gd name="T95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60" h="828">
                  <a:moveTo>
                    <a:pt x="0" y="0"/>
                  </a:moveTo>
                  <a:lnTo>
                    <a:pt x="279" y="0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350" y="32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668" y="68"/>
                  </a:lnTo>
                  <a:lnTo>
                    <a:pt x="668" y="103"/>
                  </a:lnTo>
                  <a:lnTo>
                    <a:pt x="668" y="103"/>
                  </a:lnTo>
                  <a:lnTo>
                    <a:pt x="677" y="103"/>
                  </a:lnTo>
                  <a:lnTo>
                    <a:pt x="677" y="144"/>
                  </a:lnTo>
                  <a:lnTo>
                    <a:pt x="677" y="144"/>
                  </a:lnTo>
                  <a:lnTo>
                    <a:pt x="715" y="144"/>
                  </a:lnTo>
                  <a:lnTo>
                    <a:pt x="715" y="183"/>
                  </a:lnTo>
                  <a:lnTo>
                    <a:pt x="715" y="183"/>
                  </a:lnTo>
                  <a:lnTo>
                    <a:pt x="862" y="183"/>
                  </a:lnTo>
                  <a:lnTo>
                    <a:pt x="862" y="221"/>
                  </a:lnTo>
                  <a:lnTo>
                    <a:pt x="862" y="221"/>
                  </a:lnTo>
                  <a:lnTo>
                    <a:pt x="956" y="221"/>
                  </a:lnTo>
                  <a:lnTo>
                    <a:pt x="956" y="262"/>
                  </a:lnTo>
                  <a:lnTo>
                    <a:pt x="956" y="262"/>
                  </a:lnTo>
                  <a:lnTo>
                    <a:pt x="971" y="262"/>
                  </a:lnTo>
                  <a:lnTo>
                    <a:pt x="971" y="306"/>
                  </a:lnTo>
                  <a:lnTo>
                    <a:pt x="971" y="306"/>
                  </a:lnTo>
                  <a:lnTo>
                    <a:pt x="1204" y="306"/>
                  </a:lnTo>
                  <a:lnTo>
                    <a:pt x="1204" y="362"/>
                  </a:lnTo>
                  <a:lnTo>
                    <a:pt x="1204" y="362"/>
                  </a:lnTo>
                  <a:lnTo>
                    <a:pt x="1321" y="362"/>
                  </a:lnTo>
                  <a:lnTo>
                    <a:pt x="1321" y="419"/>
                  </a:lnTo>
                  <a:lnTo>
                    <a:pt x="1321" y="419"/>
                  </a:lnTo>
                  <a:lnTo>
                    <a:pt x="1330" y="419"/>
                  </a:lnTo>
                  <a:lnTo>
                    <a:pt x="1330" y="475"/>
                  </a:lnTo>
                  <a:lnTo>
                    <a:pt x="1330" y="475"/>
                  </a:lnTo>
                  <a:lnTo>
                    <a:pt x="2278" y="475"/>
                  </a:lnTo>
                  <a:lnTo>
                    <a:pt x="2278" y="548"/>
                  </a:lnTo>
                  <a:lnTo>
                    <a:pt x="2278" y="548"/>
                  </a:lnTo>
                  <a:lnTo>
                    <a:pt x="2302" y="548"/>
                  </a:lnTo>
                  <a:lnTo>
                    <a:pt x="2302" y="628"/>
                  </a:lnTo>
                  <a:lnTo>
                    <a:pt x="2302" y="628"/>
                  </a:lnTo>
                  <a:lnTo>
                    <a:pt x="2746" y="628"/>
                  </a:lnTo>
                  <a:lnTo>
                    <a:pt x="2746" y="719"/>
                  </a:lnTo>
                  <a:lnTo>
                    <a:pt x="2746" y="719"/>
                  </a:lnTo>
                  <a:lnTo>
                    <a:pt x="4100" y="719"/>
                  </a:lnTo>
                  <a:lnTo>
                    <a:pt x="4100" y="828"/>
                  </a:lnTo>
                  <a:lnTo>
                    <a:pt x="4100" y="828"/>
                  </a:lnTo>
                  <a:lnTo>
                    <a:pt x="4760" y="828"/>
                  </a:lnTo>
                  <a:lnTo>
                    <a:pt x="4760" y="828"/>
                  </a:lnTo>
                </a:path>
              </a:pathLst>
            </a:custGeom>
            <a:noFill/>
            <a:ln w="31750" cap="flat">
              <a:solidFill>
                <a:srgbClr val="2A25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6C558037-994B-B4F9-B53B-E6C0FCBAA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1538" y="15590838"/>
              <a:ext cx="5826125" cy="1544638"/>
            </a:xfrm>
            <a:custGeom>
              <a:avLst/>
              <a:gdLst>
                <a:gd name="T0" fmla="*/ 0 w 3670"/>
                <a:gd name="T1" fmla="*/ 0 h 973"/>
                <a:gd name="T2" fmla="*/ 332 w 3670"/>
                <a:gd name="T3" fmla="*/ 0 h 973"/>
                <a:gd name="T4" fmla="*/ 332 w 3670"/>
                <a:gd name="T5" fmla="*/ 53 h 973"/>
                <a:gd name="T6" fmla="*/ 332 w 3670"/>
                <a:gd name="T7" fmla="*/ 53 h 973"/>
                <a:gd name="T8" fmla="*/ 379 w 3670"/>
                <a:gd name="T9" fmla="*/ 53 h 973"/>
                <a:gd name="T10" fmla="*/ 379 w 3670"/>
                <a:gd name="T11" fmla="*/ 109 h 973"/>
                <a:gd name="T12" fmla="*/ 379 w 3670"/>
                <a:gd name="T13" fmla="*/ 109 h 973"/>
                <a:gd name="T14" fmla="*/ 668 w 3670"/>
                <a:gd name="T15" fmla="*/ 109 h 973"/>
                <a:gd name="T16" fmla="*/ 668 w 3670"/>
                <a:gd name="T17" fmla="*/ 183 h 973"/>
                <a:gd name="T18" fmla="*/ 668 w 3670"/>
                <a:gd name="T19" fmla="*/ 183 h 973"/>
                <a:gd name="T20" fmla="*/ 730 w 3670"/>
                <a:gd name="T21" fmla="*/ 183 h 973"/>
                <a:gd name="T22" fmla="*/ 730 w 3670"/>
                <a:gd name="T23" fmla="*/ 265 h 973"/>
                <a:gd name="T24" fmla="*/ 730 w 3670"/>
                <a:gd name="T25" fmla="*/ 265 h 973"/>
                <a:gd name="T26" fmla="*/ 792 w 3670"/>
                <a:gd name="T27" fmla="*/ 265 h 973"/>
                <a:gd name="T28" fmla="*/ 792 w 3670"/>
                <a:gd name="T29" fmla="*/ 348 h 973"/>
                <a:gd name="T30" fmla="*/ 792 w 3670"/>
                <a:gd name="T31" fmla="*/ 348 h 973"/>
                <a:gd name="T32" fmla="*/ 971 w 3670"/>
                <a:gd name="T33" fmla="*/ 348 h 973"/>
                <a:gd name="T34" fmla="*/ 971 w 3670"/>
                <a:gd name="T35" fmla="*/ 442 h 973"/>
                <a:gd name="T36" fmla="*/ 971 w 3670"/>
                <a:gd name="T37" fmla="*/ 442 h 973"/>
                <a:gd name="T38" fmla="*/ 1274 w 3670"/>
                <a:gd name="T39" fmla="*/ 442 h 973"/>
                <a:gd name="T40" fmla="*/ 1274 w 3670"/>
                <a:gd name="T41" fmla="*/ 534 h 973"/>
                <a:gd name="T42" fmla="*/ 1274 w 3670"/>
                <a:gd name="T43" fmla="*/ 534 h 973"/>
                <a:gd name="T44" fmla="*/ 1421 w 3670"/>
                <a:gd name="T45" fmla="*/ 534 h 973"/>
                <a:gd name="T46" fmla="*/ 1421 w 3670"/>
                <a:gd name="T47" fmla="*/ 681 h 973"/>
                <a:gd name="T48" fmla="*/ 1421 w 3670"/>
                <a:gd name="T49" fmla="*/ 681 h 973"/>
                <a:gd name="T50" fmla="*/ 1686 w 3670"/>
                <a:gd name="T51" fmla="*/ 681 h 973"/>
                <a:gd name="T52" fmla="*/ 1686 w 3670"/>
                <a:gd name="T53" fmla="*/ 826 h 973"/>
                <a:gd name="T54" fmla="*/ 1686 w 3670"/>
                <a:gd name="T55" fmla="*/ 826 h 973"/>
                <a:gd name="T56" fmla="*/ 2316 w 3670"/>
                <a:gd name="T57" fmla="*/ 826 h 973"/>
                <a:gd name="T58" fmla="*/ 2316 w 3670"/>
                <a:gd name="T59" fmla="*/ 973 h 973"/>
                <a:gd name="T60" fmla="*/ 2316 w 3670"/>
                <a:gd name="T61" fmla="*/ 973 h 973"/>
                <a:gd name="T62" fmla="*/ 3670 w 3670"/>
                <a:gd name="T63" fmla="*/ 973 h 973"/>
                <a:gd name="T64" fmla="*/ 3670 w 3670"/>
                <a:gd name="T65" fmla="*/ 973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0" h="973">
                  <a:moveTo>
                    <a:pt x="0" y="0"/>
                  </a:moveTo>
                  <a:lnTo>
                    <a:pt x="332" y="0"/>
                  </a:lnTo>
                  <a:lnTo>
                    <a:pt x="332" y="53"/>
                  </a:lnTo>
                  <a:lnTo>
                    <a:pt x="332" y="53"/>
                  </a:lnTo>
                  <a:lnTo>
                    <a:pt x="379" y="53"/>
                  </a:lnTo>
                  <a:lnTo>
                    <a:pt x="379" y="109"/>
                  </a:lnTo>
                  <a:lnTo>
                    <a:pt x="379" y="109"/>
                  </a:lnTo>
                  <a:lnTo>
                    <a:pt x="668" y="109"/>
                  </a:lnTo>
                  <a:lnTo>
                    <a:pt x="668" y="183"/>
                  </a:lnTo>
                  <a:lnTo>
                    <a:pt x="668" y="183"/>
                  </a:lnTo>
                  <a:lnTo>
                    <a:pt x="730" y="183"/>
                  </a:lnTo>
                  <a:lnTo>
                    <a:pt x="730" y="265"/>
                  </a:lnTo>
                  <a:lnTo>
                    <a:pt x="730" y="265"/>
                  </a:lnTo>
                  <a:lnTo>
                    <a:pt x="792" y="265"/>
                  </a:lnTo>
                  <a:lnTo>
                    <a:pt x="792" y="348"/>
                  </a:lnTo>
                  <a:lnTo>
                    <a:pt x="792" y="348"/>
                  </a:lnTo>
                  <a:lnTo>
                    <a:pt x="971" y="348"/>
                  </a:lnTo>
                  <a:lnTo>
                    <a:pt x="971" y="442"/>
                  </a:lnTo>
                  <a:lnTo>
                    <a:pt x="971" y="442"/>
                  </a:lnTo>
                  <a:lnTo>
                    <a:pt x="1274" y="442"/>
                  </a:lnTo>
                  <a:lnTo>
                    <a:pt x="1274" y="534"/>
                  </a:lnTo>
                  <a:lnTo>
                    <a:pt x="1274" y="534"/>
                  </a:lnTo>
                  <a:lnTo>
                    <a:pt x="1421" y="534"/>
                  </a:lnTo>
                  <a:lnTo>
                    <a:pt x="1421" y="681"/>
                  </a:lnTo>
                  <a:lnTo>
                    <a:pt x="1421" y="681"/>
                  </a:lnTo>
                  <a:lnTo>
                    <a:pt x="1686" y="681"/>
                  </a:lnTo>
                  <a:lnTo>
                    <a:pt x="1686" y="826"/>
                  </a:lnTo>
                  <a:lnTo>
                    <a:pt x="1686" y="826"/>
                  </a:lnTo>
                  <a:lnTo>
                    <a:pt x="2316" y="826"/>
                  </a:lnTo>
                  <a:lnTo>
                    <a:pt x="2316" y="973"/>
                  </a:lnTo>
                  <a:lnTo>
                    <a:pt x="2316" y="973"/>
                  </a:lnTo>
                  <a:lnTo>
                    <a:pt x="3670" y="973"/>
                  </a:lnTo>
                  <a:lnTo>
                    <a:pt x="3670" y="973"/>
                  </a:lnTo>
                </a:path>
              </a:pathLst>
            </a:custGeom>
            <a:noFill/>
            <a:ln w="31750" cap="flat">
              <a:solidFill>
                <a:srgbClr val="B21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9" name="Rectangle 87">
              <a:extLst>
                <a:ext uri="{FF2B5EF4-FFF2-40B4-BE49-F238E27FC236}">
                  <a16:creationId xmlns:a16="http://schemas.microsoft.com/office/drawing/2014/main" id="{A1CCF7E9-D4F6-4C46-449C-661854077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546701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8">
              <a:extLst>
                <a:ext uri="{FF2B5EF4-FFF2-40B4-BE49-F238E27FC236}">
                  <a16:creationId xmlns:a16="http://schemas.microsoft.com/office/drawing/2014/main" id="{F0367B35-E51E-FA93-744F-B3E37D43B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546701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9">
              <a:extLst>
                <a:ext uri="{FF2B5EF4-FFF2-40B4-BE49-F238E27FC236}">
                  <a16:creationId xmlns:a16="http://schemas.microsoft.com/office/drawing/2014/main" id="{A4B30023-977C-7A39-4883-64DD2A428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0463" y="1546701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90">
              <a:extLst>
                <a:ext uri="{FF2B5EF4-FFF2-40B4-BE49-F238E27FC236}">
                  <a16:creationId xmlns:a16="http://schemas.microsoft.com/office/drawing/2014/main" id="{B9C09700-0ABC-3D60-2F48-B44250343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9213" y="1546701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1">
              <a:extLst>
                <a:ext uri="{FF2B5EF4-FFF2-40B4-BE49-F238E27FC236}">
                  <a16:creationId xmlns:a16="http://schemas.microsoft.com/office/drawing/2014/main" id="{45D207A5-D4AC-2028-C9C9-438C7E70F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1125" y="1551940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2">
              <a:extLst>
                <a:ext uri="{FF2B5EF4-FFF2-40B4-BE49-F238E27FC236}">
                  <a16:creationId xmlns:a16="http://schemas.microsoft.com/office/drawing/2014/main" id="{D0772482-6EFD-FE07-3A69-66F837DC6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1125" y="1551940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3">
              <a:extLst>
                <a:ext uri="{FF2B5EF4-FFF2-40B4-BE49-F238E27FC236}">
                  <a16:creationId xmlns:a16="http://schemas.microsoft.com/office/drawing/2014/main" id="{88AB0606-CB9C-4636-6C65-23471C985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1125" y="1546701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4">
              <a:extLst>
                <a:ext uri="{FF2B5EF4-FFF2-40B4-BE49-F238E27FC236}">
                  <a16:creationId xmlns:a16="http://schemas.microsoft.com/office/drawing/2014/main" id="{29B3B5F3-D140-4BA4-EAE7-7E2A36DFE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3825" y="155511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5">
              <a:extLst>
                <a:ext uri="{FF2B5EF4-FFF2-40B4-BE49-F238E27FC236}">
                  <a16:creationId xmlns:a16="http://schemas.microsoft.com/office/drawing/2014/main" id="{90AE3247-FAFD-29D2-C8CC-462697CA1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8113" y="155511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6">
              <a:extLst>
                <a:ext uri="{FF2B5EF4-FFF2-40B4-BE49-F238E27FC236}">
                  <a16:creationId xmlns:a16="http://schemas.microsoft.com/office/drawing/2014/main" id="{AA89EED4-41F1-339C-8CA4-3E1AD7CC7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1925" y="155511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7">
              <a:extLst>
                <a:ext uri="{FF2B5EF4-FFF2-40B4-BE49-F238E27FC236}">
                  <a16:creationId xmlns:a16="http://schemas.microsoft.com/office/drawing/2014/main" id="{8D366C02-9F5F-3979-5AD8-5B0318E71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0025" y="156400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8">
              <a:extLst>
                <a:ext uri="{FF2B5EF4-FFF2-40B4-BE49-F238E27FC236}">
                  <a16:creationId xmlns:a16="http://schemas.microsoft.com/office/drawing/2014/main" id="{D7CE2C97-CFE4-174D-8AD3-BD7DF12F3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8000" y="156400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9">
              <a:extLst>
                <a:ext uri="{FF2B5EF4-FFF2-40B4-BE49-F238E27FC236}">
                  <a16:creationId xmlns:a16="http://schemas.microsoft.com/office/drawing/2014/main" id="{787ADCEC-43DD-47D0-EE38-3F563B06A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8325" y="156400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00">
              <a:extLst>
                <a:ext uri="{FF2B5EF4-FFF2-40B4-BE49-F238E27FC236}">
                  <a16:creationId xmlns:a16="http://schemas.microsoft.com/office/drawing/2014/main" id="{F8ADE966-11E4-0487-41DB-533129CD9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9125" y="1557496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1">
              <a:extLst>
                <a:ext uri="{FF2B5EF4-FFF2-40B4-BE49-F238E27FC236}">
                  <a16:creationId xmlns:a16="http://schemas.microsoft.com/office/drawing/2014/main" id="{0F9ED377-DE38-55CB-CCE1-65C10D3AF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8650" y="1557496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2">
              <a:extLst>
                <a:ext uri="{FF2B5EF4-FFF2-40B4-BE49-F238E27FC236}">
                  <a16:creationId xmlns:a16="http://schemas.microsoft.com/office/drawing/2014/main" id="{9BEFFECA-38FC-3FF5-1141-AEA7EA479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8650" y="156400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3">
              <a:extLst>
                <a:ext uri="{FF2B5EF4-FFF2-40B4-BE49-F238E27FC236}">
                  <a16:creationId xmlns:a16="http://schemas.microsoft.com/office/drawing/2014/main" id="{1ECA0A84-C5F9-A27E-7EF5-DD2458419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7225" y="1563052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4">
              <a:extLst>
                <a:ext uri="{FF2B5EF4-FFF2-40B4-BE49-F238E27FC236}">
                  <a16:creationId xmlns:a16="http://schemas.microsoft.com/office/drawing/2014/main" id="{85C3BE09-E5C4-58A1-A7D0-4E2642B4E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7225" y="1563052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5">
              <a:extLst>
                <a:ext uri="{FF2B5EF4-FFF2-40B4-BE49-F238E27FC236}">
                  <a16:creationId xmlns:a16="http://schemas.microsoft.com/office/drawing/2014/main" id="{0B659B70-95C4-A12D-03AD-C97EA34D0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7225" y="1575752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6">
              <a:extLst>
                <a:ext uri="{FF2B5EF4-FFF2-40B4-BE49-F238E27FC236}">
                  <a16:creationId xmlns:a16="http://schemas.microsoft.com/office/drawing/2014/main" id="{9B348041-666D-0959-F31A-FC35007F4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7550" y="1575752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7">
              <a:extLst>
                <a:ext uri="{FF2B5EF4-FFF2-40B4-BE49-F238E27FC236}">
                  <a16:creationId xmlns:a16="http://schemas.microsoft.com/office/drawing/2014/main" id="{75869B1D-8C31-0772-D7A6-5C55AFA9F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1725" y="158178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8">
              <a:extLst>
                <a:ext uri="{FF2B5EF4-FFF2-40B4-BE49-F238E27FC236}">
                  <a16:creationId xmlns:a16="http://schemas.microsoft.com/office/drawing/2014/main" id="{0186D1F7-8FBD-3C34-FF92-092CCB06D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1725" y="158178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9">
              <a:extLst>
                <a:ext uri="{FF2B5EF4-FFF2-40B4-BE49-F238E27FC236}">
                  <a16:creationId xmlns:a16="http://schemas.microsoft.com/office/drawing/2014/main" id="{9F673514-6A1A-D497-DAAB-2723C6B9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1250" y="1601946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10">
              <a:extLst>
                <a:ext uri="{FF2B5EF4-FFF2-40B4-BE49-F238E27FC236}">
                  <a16:creationId xmlns:a16="http://schemas.microsoft.com/office/drawing/2014/main" id="{F8608D5C-CFF1-1C62-5AE6-7F5DDA1E9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3950" y="1588452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11">
              <a:extLst>
                <a:ext uri="{FF2B5EF4-FFF2-40B4-BE49-F238E27FC236}">
                  <a16:creationId xmlns:a16="http://schemas.microsoft.com/office/drawing/2014/main" id="{ABC4A06F-EC34-4FC8-B76F-F8BB5AABB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8238" y="1595437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2">
              <a:extLst>
                <a:ext uri="{FF2B5EF4-FFF2-40B4-BE49-F238E27FC236}">
                  <a16:creationId xmlns:a16="http://schemas.microsoft.com/office/drawing/2014/main" id="{1F967AD9-EDBA-6ECF-C064-1D5EBAE09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6338" y="1595437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3">
              <a:extLst>
                <a:ext uri="{FF2B5EF4-FFF2-40B4-BE49-F238E27FC236}">
                  <a16:creationId xmlns:a16="http://schemas.microsoft.com/office/drawing/2014/main" id="{567CE242-E9B0-36C8-57DA-314A1B885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5863" y="1595437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4">
              <a:extLst>
                <a:ext uri="{FF2B5EF4-FFF2-40B4-BE49-F238E27FC236}">
                  <a16:creationId xmlns:a16="http://schemas.microsoft.com/office/drawing/2014/main" id="{7FA48419-A2CB-4F6E-ED47-5A5EC6630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8563" y="1595437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5">
              <a:extLst>
                <a:ext uri="{FF2B5EF4-FFF2-40B4-BE49-F238E27FC236}">
                  <a16:creationId xmlns:a16="http://schemas.microsoft.com/office/drawing/2014/main" id="{644C1838-1230-5A09-EBCD-349C55133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2850" y="1595437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6">
              <a:extLst>
                <a:ext uri="{FF2B5EF4-FFF2-40B4-BE49-F238E27FC236}">
                  <a16:creationId xmlns:a16="http://schemas.microsoft.com/office/drawing/2014/main" id="{5CD3E128-7248-E5E2-48BA-A31F82CC9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8775" y="16314738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7">
              <a:extLst>
                <a:ext uri="{FF2B5EF4-FFF2-40B4-BE49-F238E27FC236}">
                  <a16:creationId xmlns:a16="http://schemas.microsoft.com/office/drawing/2014/main" id="{21FA92CB-A53B-1561-0F98-2D46180EF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75" y="16314738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8">
              <a:extLst>
                <a:ext uri="{FF2B5EF4-FFF2-40B4-BE49-F238E27FC236}">
                  <a16:creationId xmlns:a16="http://schemas.microsoft.com/office/drawing/2014/main" id="{63B7DF2C-6274-C582-7007-314649BEE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8000" y="16314738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9">
              <a:extLst>
                <a:ext uri="{FF2B5EF4-FFF2-40B4-BE49-F238E27FC236}">
                  <a16:creationId xmlns:a16="http://schemas.microsoft.com/office/drawing/2014/main" id="{477F5645-C497-DFF1-DEBB-B68CAA581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8363" y="1622107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20">
              <a:extLst>
                <a:ext uri="{FF2B5EF4-FFF2-40B4-BE49-F238E27FC236}">
                  <a16:creationId xmlns:a16="http://schemas.microsoft.com/office/drawing/2014/main" id="{540BAFCB-8D8B-9621-7ED3-6E0D13924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4800" y="1622107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21">
              <a:extLst>
                <a:ext uri="{FF2B5EF4-FFF2-40B4-BE49-F238E27FC236}">
                  <a16:creationId xmlns:a16="http://schemas.microsoft.com/office/drawing/2014/main" id="{8BC08508-5834-FD06-38F6-5D4161D2F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6550" y="16221075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22">
              <a:extLst>
                <a:ext uri="{FF2B5EF4-FFF2-40B4-BE49-F238E27FC236}">
                  <a16:creationId xmlns:a16="http://schemas.microsoft.com/office/drawing/2014/main" id="{EB7310D4-4A99-2310-2957-17C6BAEDA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100" y="163385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23">
              <a:extLst>
                <a:ext uri="{FF2B5EF4-FFF2-40B4-BE49-F238E27FC236}">
                  <a16:creationId xmlns:a16="http://schemas.microsoft.com/office/drawing/2014/main" id="{6CC9B581-121E-E220-53EA-01288D03E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0750" y="1646396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24">
              <a:extLst>
                <a:ext uri="{FF2B5EF4-FFF2-40B4-BE49-F238E27FC236}">
                  <a16:creationId xmlns:a16="http://schemas.microsoft.com/office/drawing/2014/main" id="{57282BDB-578D-4082-6FD3-A77A3E22F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5013" y="170116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25">
              <a:extLst>
                <a:ext uri="{FF2B5EF4-FFF2-40B4-BE49-F238E27FC236}">
                  <a16:creationId xmlns:a16="http://schemas.microsoft.com/office/drawing/2014/main" id="{075402F8-C60F-35D8-13C2-66B70CE96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6063" y="1661001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26">
              <a:extLst>
                <a:ext uri="{FF2B5EF4-FFF2-40B4-BE49-F238E27FC236}">
                  <a16:creationId xmlns:a16="http://schemas.microsoft.com/office/drawing/2014/main" id="{F8E3974B-4D3A-EEB3-3CF7-15F42E296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0200" y="170116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27">
              <a:extLst>
                <a:ext uri="{FF2B5EF4-FFF2-40B4-BE49-F238E27FC236}">
                  <a16:creationId xmlns:a16="http://schemas.microsoft.com/office/drawing/2014/main" id="{C33AC6DE-B3D0-0BD6-450E-577BFBCF0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0763" y="167830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28">
              <a:extLst>
                <a:ext uri="{FF2B5EF4-FFF2-40B4-BE49-F238E27FC236}">
                  <a16:creationId xmlns:a16="http://schemas.microsoft.com/office/drawing/2014/main" id="{8AFD65DB-FA4C-6072-B2BE-6F53B901D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75" y="167830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29">
              <a:extLst>
                <a:ext uri="{FF2B5EF4-FFF2-40B4-BE49-F238E27FC236}">
                  <a16:creationId xmlns:a16="http://schemas.microsoft.com/office/drawing/2014/main" id="{69559F4E-A613-48CD-6C75-A1F10EDF3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75" y="167830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30">
              <a:extLst>
                <a:ext uri="{FF2B5EF4-FFF2-40B4-BE49-F238E27FC236}">
                  <a16:creationId xmlns:a16="http://schemas.microsoft.com/office/drawing/2014/main" id="{43F9CCA0-EFBC-501C-C0D9-0210382B8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8988" y="16783050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Line 131">
              <a:extLst>
                <a:ext uri="{FF2B5EF4-FFF2-40B4-BE49-F238E27FC236}">
                  <a16:creationId xmlns:a16="http://schemas.microsoft.com/office/drawing/2014/main" id="{C7DE719A-1EF0-A2F9-9F8F-314F45D22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14063" y="18019713"/>
              <a:ext cx="8424863" cy="0"/>
            </a:xfrm>
            <a:prstGeom prst="line">
              <a:avLst/>
            </a:prstGeom>
            <a:noFill/>
            <a:ln w="1428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34" name="Rectangle 132">
              <a:extLst>
                <a:ext uri="{FF2B5EF4-FFF2-40B4-BE49-F238E27FC236}">
                  <a16:creationId xmlns:a16="http://schemas.microsoft.com/office/drawing/2014/main" id="{4F050E4E-0D2F-12E1-A6CE-CA81246B7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4622" y="18118138"/>
              <a:ext cx="929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5" name="Rectangle 133">
              <a:extLst>
                <a:ext uri="{FF2B5EF4-FFF2-40B4-BE49-F238E27FC236}">
                  <a16:creationId xmlns:a16="http://schemas.microsoft.com/office/drawing/2014/main" id="{D5EBDB59-B3DC-F209-44CC-0149D4F08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7097" y="18118138"/>
              <a:ext cx="929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6" name="Rectangle 134">
              <a:extLst>
                <a:ext uri="{FF2B5EF4-FFF2-40B4-BE49-F238E27FC236}">
                  <a16:creationId xmlns:a16="http://schemas.microsoft.com/office/drawing/2014/main" id="{6CCAFF38-ED26-8281-6957-41275308C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9572" y="18118138"/>
              <a:ext cx="929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4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7" name="Rectangle 135">
              <a:extLst>
                <a:ext uri="{FF2B5EF4-FFF2-40B4-BE49-F238E27FC236}">
                  <a16:creationId xmlns:a16="http://schemas.microsoft.com/office/drawing/2014/main" id="{D23B33CE-9E7C-328A-906A-CE763A44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2047" y="18118138"/>
              <a:ext cx="929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6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8" name="Rectangle 136">
              <a:extLst>
                <a:ext uri="{FF2B5EF4-FFF2-40B4-BE49-F238E27FC236}">
                  <a16:creationId xmlns:a16="http://schemas.microsoft.com/office/drawing/2014/main" id="{D6ACD27C-A00E-8ACE-A784-085F7DDFA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4522" y="18118138"/>
              <a:ext cx="929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8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9" name="Rectangle 137">
              <a:extLst>
                <a:ext uri="{FF2B5EF4-FFF2-40B4-BE49-F238E27FC236}">
                  <a16:creationId xmlns:a16="http://schemas.microsoft.com/office/drawing/2014/main" id="{02172D8D-7684-E560-20C7-DD96FF644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0555" y="18118138"/>
              <a:ext cx="1859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0" name="Rectangle 138">
              <a:extLst>
                <a:ext uri="{FF2B5EF4-FFF2-40B4-BE49-F238E27FC236}">
                  <a16:creationId xmlns:a16="http://schemas.microsoft.com/office/drawing/2014/main" id="{23A7AE1C-B5F8-BEB1-8C92-2CE27B404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3030" y="18118138"/>
              <a:ext cx="1859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1" name="Rectangle 139">
              <a:extLst>
                <a:ext uri="{FF2B5EF4-FFF2-40B4-BE49-F238E27FC236}">
                  <a16:creationId xmlns:a16="http://schemas.microsoft.com/office/drawing/2014/main" id="{F0ACF74B-BFF8-B543-A0B2-E100A8ADA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5505" y="18118138"/>
              <a:ext cx="1859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14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2" name="Rectangle 140">
              <a:extLst>
                <a:ext uri="{FF2B5EF4-FFF2-40B4-BE49-F238E27FC236}">
                  <a16:creationId xmlns:a16="http://schemas.microsoft.com/office/drawing/2014/main" id="{05768545-4D40-D5B8-CE7C-CEDAC5E5C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7980" y="18118138"/>
              <a:ext cx="1859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16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3" name="Rectangle 141">
              <a:extLst>
                <a:ext uri="{FF2B5EF4-FFF2-40B4-BE49-F238E27FC236}">
                  <a16:creationId xmlns:a16="http://schemas.microsoft.com/office/drawing/2014/main" id="{FB6B12CE-ADAD-7D64-69B3-3A06D953E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0455" y="18118138"/>
              <a:ext cx="1859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18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4" name="Rectangle 142">
              <a:extLst>
                <a:ext uri="{FF2B5EF4-FFF2-40B4-BE49-F238E27FC236}">
                  <a16:creationId xmlns:a16="http://schemas.microsoft.com/office/drawing/2014/main" id="{31E21035-65FB-72F4-A5E3-DCCF79B3A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2930" y="18118138"/>
              <a:ext cx="1859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20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5" name="Rectangle 143">
              <a:extLst>
                <a:ext uri="{FF2B5EF4-FFF2-40B4-BE49-F238E27FC236}">
                  <a16:creationId xmlns:a16="http://schemas.microsoft.com/office/drawing/2014/main" id="{AD792E7A-5A36-9DDC-1566-56E33ABF1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5405" y="18118138"/>
              <a:ext cx="1859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22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6" name="Line 144">
              <a:extLst>
                <a:ext uri="{FF2B5EF4-FFF2-40B4-BE49-F238E27FC236}">
                  <a16:creationId xmlns:a16="http://schemas.microsoft.com/office/drawing/2014/main" id="{2748051D-9C20-F7DF-A9A4-BF461E0A96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14063" y="15478125"/>
              <a:ext cx="0" cy="2538413"/>
            </a:xfrm>
            <a:prstGeom prst="line">
              <a:avLst/>
            </a:prstGeom>
            <a:noFill/>
            <a:ln w="1428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5">
              <a:extLst>
                <a:ext uri="{FF2B5EF4-FFF2-40B4-BE49-F238E27FC236}">
                  <a16:creationId xmlns:a16="http://schemas.microsoft.com/office/drawing/2014/main" id="{A28C2D95-EDEF-CF43-087A-EC542B6B7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1935" y="18375313"/>
              <a:ext cx="20951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Months from Randomization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8" name="Line 146">
              <a:extLst>
                <a:ext uri="{FF2B5EF4-FFF2-40B4-BE49-F238E27FC236}">
                  <a16:creationId xmlns:a16="http://schemas.microsoft.com/office/drawing/2014/main" id="{EE9C7B3B-87A5-F7A5-5F06-9CCEECCD9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975" y="17599025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9" name="Rectangle 147">
              <a:extLst>
                <a:ext uri="{FF2B5EF4-FFF2-40B4-BE49-F238E27FC236}">
                  <a16:creationId xmlns:a16="http://schemas.microsoft.com/office/drawing/2014/main" id="{5236BB04-BC66-D367-9AFD-FF810805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518" y="17499013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0.0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Line 148">
              <a:extLst>
                <a:ext uri="{FF2B5EF4-FFF2-40B4-BE49-F238E27FC236}">
                  <a16:creationId xmlns:a16="http://schemas.microsoft.com/office/drawing/2014/main" id="{9C946950-C2DE-5E75-03A1-6629DEB800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975" y="17397413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51" name="Rectangle 149">
              <a:extLst>
                <a:ext uri="{FF2B5EF4-FFF2-40B4-BE49-F238E27FC236}">
                  <a16:creationId xmlns:a16="http://schemas.microsoft.com/office/drawing/2014/main" id="{E5176024-9B9C-234E-3627-ABAB65B7A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518" y="17298988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0.1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Line 150">
              <a:extLst>
                <a:ext uri="{FF2B5EF4-FFF2-40B4-BE49-F238E27FC236}">
                  <a16:creationId xmlns:a16="http://schemas.microsoft.com/office/drawing/2014/main" id="{21C79EAF-5587-BF22-DDA7-80599330AF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975" y="17195800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53" name="Rectangle 151">
              <a:extLst>
                <a:ext uri="{FF2B5EF4-FFF2-40B4-BE49-F238E27FC236}">
                  <a16:creationId xmlns:a16="http://schemas.microsoft.com/office/drawing/2014/main" id="{5DE5E4D2-7711-4998-57F2-38C594601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518" y="17097375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0.2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Line 152">
              <a:extLst>
                <a:ext uri="{FF2B5EF4-FFF2-40B4-BE49-F238E27FC236}">
                  <a16:creationId xmlns:a16="http://schemas.microsoft.com/office/drawing/2014/main" id="{AFEFC94A-CE3B-1F0D-1ED4-1AEEB7A77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975" y="16995775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55" name="Rectangle 153">
              <a:extLst>
                <a:ext uri="{FF2B5EF4-FFF2-40B4-BE49-F238E27FC236}">
                  <a16:creationId xmlns:a16="http://schemas.microsoft.com/office/drawing/2014/main" id="{497CC8F6-619B-8223-229A-B9E54EC4E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518" y="16900525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0.3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Line 154">
              <a:extLst>
                <a:ext uri="{FF2B5EF4-FFF2-40B4-BE49-F238E27FC236}">
                  <a16:creationId xmlns:a16="http://schemas.microsoft.com/office/drawing/2014/main" id="{C2E757A9-F83B-0B08-C3E6-17C9B8EAA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975" y="16794163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57" name="Rectangle 155">
              <a:extLst>
                <a:ext uri="{FF2B5EF4-FFF2-40B4-BE49-F238E27FC236}">
                  <a16:creationId xmlns:a16="http://schemas.microsoft.com/office/drawing/2014/main" id="{BCA6BC3B-077C-DDC3-4C21-DD386C7BB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518" y="16698913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0.4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Line 156">
              <a:extLst>
                <a:ext uri="{FF2B5EF4-FFF2-40B4-BE49-F238E27FC236}">
                  <a16:creationId xmlns:a16="http://schemas.microsoft.com/office/drawing/2014/main" id="{BD590D14-33DF-37C5-E26C-8EBBDE8173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975" y="16597313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59" name="Rectangle 157">
              <a:extLst>
                <a:ext uri="{FF2B5EF4-FFF2-40B4-BE49-F238E27FC236}">
                  <a16:creationId xmlns:a16="http://schemas.microsoft.com/office/drawing/2014/main" id="{3A34D4DA-181D-9800-0D43-93C1FAB91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518" y="16497300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0.5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Line 158">
              <a:extLst>
                <a:ext uri="{FF2B5EF4-FFF2-40B4-BE49-F238E27FC236}">
                  <a16:creationId xmlns:a16="http://schemas.microsoft.com/office/drawing/2014/main" id="{E9813511-2BFE-FF20-7C42-B84FC0E3F2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975" y="16395700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1" name="Rectangle 159">
              <a:extLst>
                <a:ext uri="{FF2B5EF4-FFF2-40B4-BE49-F238E27FC236}">
                  <a16:creationId xmlns:a16="http://schemas.microsoft.com/office/drawing/2014/main" id="{3FD83576-E2C6-28D1-4780-DA20EF92D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518" y="16295688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0.6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Line 160">
              <a:extLst>
                <a:ext uri="{FF2B5EF4-FFF2-40B4-BE49-F238E27FC236}">
                  <a16:creationId xmlns:a16="http://schemas.microsoft.com/office/drawing/2014/main" id="{E071B619-5AA8-0329-650D-429C64C70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975" y="16194088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3" name="Rectangle 161">
              <a:extLst>
                <a:ext uri="{FF2B5EF4-FFF2-40B4-BE49-F238E27FC236}">
                  <a16:creationId xmlns:a16="http://schemas.microsoft.com/office/drawing/2014/main" id="{842A3A04-2591-572C-87D9-A429A0FF0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518" y="16095663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0.7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Line 162">
              <a:extLst>
                <a:ext uri="{FF2B5EF4-FFF2-40B4-BE49-F238E27FC236}">
                  <a16:creationId xmlns:a16="http://schemas.microsoft.com/office/drawing/2014/main" id="{C05F0D86-CDE0-7FFE-9075-382DF3302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975" y="15992475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5" name="Rectangle 163">
              <a:extLst>
                <a:ext uri="{FF2B5EF4-FFF2-40B4-BE49-F238E27FC236}">
                  <a16:creationId xmlns:a16="http://schemas.microsoft.com/office/drawing/2014/main" id="{1C8927C6-3424-04CA-EB05-B2D566CC8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518" y="15894050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0.8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Line 164">
              <a:extLst>
                <a:ext uri="{FF2B5EF4-FFF2-40B4-BE49-F238E27FC236}">
                  <a16:creationId xmlns:a16="http://schemas.microsoft.com/office/drawing/2014/main" id="{79A59D7D-9D02-2AA6-61B8-04B116793F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975" y="15792450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7" name="Rectangle 165">
              <a:extLst>
                <a:ext uri="{FF2B5EF4-FFF2-40B4-BE49-F238E27FC236}">
                  <a16:creationId xmlns:a16="http://schemas.microsoft.com/office/drawing/2014/main" id="{52AEFBDD-3617-BD0E-738B-E46C849FD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518" y="15692438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0.9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Line 166">
              <a:extLst>
                <a:ext uri="{FF2B5EF4-FFF2-40B4-BE49-F238E27FC236}">
                  <a16:creationId xmlns:a16="http://schemas.microsoft.com/office/drawing/2014/main" id="{31138893-C9EC-C498-9E1D-446093336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975" y="15590838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9" name="Rectangle 167">
              <a:extLst>
                <a:ext uri="{FF2B5EF4-FFF2-40B4-BE49-F238E27FC236}">
                  <a16:creationId xmlns:a16="http://schemas.microsoft.com/office/drawing/2014/main" id="{4F00A01E-2479-FE9D-3F4B-350069619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518" y="15490825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1.0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68">
              <a:extLst>
                <a:ext uri="{FF2B5EF4-FFF2-40B4-BE49-F238E27FC236}">
                  <a16:creationId xmlns:a16="http://schemas.microsoft.com/office/drawing/2014/main" id="{95E8F90F-17E2-F3AD-B139-6011832FF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5021" y="17700625"/>
              <a:ext cx="7469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Docetaxel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Line 169">
              <a:extLst>
                <a:ext uri="{FF2B5EF4-FFF2-40B4-BE49-F238E27FC236}">
                  <a16:creationId xmlns:a16="http://schemas.microsoft.com/office/drawing/2014/main" id="{C4DBBFBE-1FD6-604D-ABE9-FB61210F1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7250" y="17824450"/>
              <a:ext cx="368300" cy="0"/>
            </a:xfrm>
            <a:prstGeom prst="line">
              <a:avLst/>
            </a:prstGeom>
            <a:noFill/>
            <a:ln w="22225" cap="flat">
              <a:solidFill>
                <a:srgbClr val="B21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2" name="Rectangle 170">
              <a:extLst>
                <a:ext uri="{FF2B5EF4-FFF2-40B4-BE49-F238E27FC236}">
                  <a16:creationId xmlns:a16="http://schemas.microsoft.com/office/drawing/2014/main" id="{A4E66956-F77F-4F1F-4B62-5C5559BAA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1713" y="17484725"/>
              <a:ext cx="70852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Sotorasib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Line 171">
              <a:extLst>
                <a:ext uri="{FF2B5EF4-FFF2-40B4-BE49-F238E27FC236}">
                  <a16:creationId xmlns:a16="http://schemas.microsoft.com/office/drawing/2014/main" id="{2648A1CA-2015-5567-D165-E5140F8E0B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31538" y="17608550"/>
              <a:ext cx="368300" cy="0"/>
            </a:xfrm>
            <a:prstGeom prst="line">
              <a:avLst/>
            </a:prstGeom>
            <a:noFill/>
            <a:ln w="22225" cap="sq">
              <a:solidFill>
                <a:srgbClr val="2A25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4" name="Rectangle 172">
              <a:extLst>
                <a:ext uri="{FF2B5EF4-FFF2-40B4-BE49-F238E27FC236}">
                  <a16:creationId xmlns:a16="http://schemas.microsoft.com/office/drawing/2014/main" id="{2650450E-459F-2E6B-2C78-A70E10CEB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9891" y="18595975"/>
              <a:ext cx="172483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Number of patients at risk: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5" name="Rectangle 173">
              <a:extLst>
                <a:ext uri="{FF2B5EF4-FFF2-40B4-BE49-F238E27FC236}">
                  <a16:creationId xmlns:a16="http://schemas.microsoft.com/office/drawing/2014/main" id="{9A100EEE-9B85-298A-1CE5-EDB8D858F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2677" y="16415605"/>
              <a:ext cx="4744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43.3%</a:t>
              </a:r>
              <a:endPara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6" name="Rectangle 174">
              <a:extLst>
                <a:ext uri="{FF2B5EF4-FFF2-40B4-BE49-F238E27FC236}">
                  <a16:creationId xmlns:a16="http://schemas.microsoft.com/office/drawing/2014/main" id="{56618FEB-550B-32F3-65EA-2CA9AA416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1958" y="16866546"/>
              <a:ext cx="4744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23.2%</a:t>
              </a:r>
              <a:endPara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8064127-4189-6725-5878-F530CCAB6BC6}"/>
                </a:ext>
              </a:extLst>
            </p:cNvPr>
            <p:cNvGrpSpPr/>
            <p:nvPr/>
          </p:nvGrpSpPr>
          <p:grpSpPr>
            <a:xfrm>
              <a:off x="14774973" y="15150206"/>
              <a:ext cx="4541911" cy="897902"/>
              <a:chOff x="14623205" y="15225880"/>
              <a:chExt cx="4541911" cy="897902"/>
            </a:xfrm>
          </p:grpSpPr>
          <p:sp>
            <p:nvSpPr>
              <p:cNvPr id="179" name="Rectangle 175">
                <a:extLst>
                  <a:ext uri="{FF2B5EF4-FFF2-40B4-BE49-F238E27FC236}">
                    <a16:creationId xmlns:a16="http://schemas.microsoft.com/office/drawing/2014/main" id="{97E97363-F359-C491-63EF-E46378086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8682" y="15908338"/>
                <a:ext cx="28693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0.17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80" name="Rectangle 176">
                <a:extLst>
                  <a:ext uri="{FF2B5EF4-FFF2-40B4-BE49-F238E27FC236}">
                    <a16:creationId xmlns:a16="http://schemas.microsoft.com/office/drawing/2014/main" id="{30AA6010-6658-23E0-287E-8CAE222E0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3205" y="15908338"/>
                <a:ext cx="11060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p-value (1-sided)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177">
                <a:extLst>
                  <a:ext uri="{FF2B5EF4-FFF2-40B4-BE49-F238E27FC236}">
                    <a16:creationId xmlns:a16="http://schemas.microsoft.com/office/drawing/2014/main" id="{BB99C89A-CA4B-830C-CBB8-E7B874A3F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9187" y="15716250"/>
                <a:ext cx="108523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0.63 (0.25, 1.62)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82" name="Rectangle 178">
                <a:extLst>
                  <a:ext uri="{FF2B5EF4-FFF2-40B4-BE49-F238E27FC236}">
                    <a16:creationId xmlns:a16="http://schemas.microsoft.com/office/drawing/2014/main" id="{0B7244E1-9840-80A9-F18E-EDF1286FA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3205" y="15716250"/>
                <a:ext cx="22474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HR (sotorasib/docetaxel) (95% CI)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179">
                <a:extLst>
                  <a:ext uri="{FF2B5EF4-FFF2-40B4-BE49-F238E27FC236}">
                    <a16:creationId xmlns:a16="http://schemas.microsoft.com/office/drawing/2014/main" id="{29E2B160-F1B8-B27F-824E-E351E3BD9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5389" y="15524163"/>
                <a:ext cx="20518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6.0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84" name="Rectangle 180">
                <a:extLst>
                  <a:ext uri="{FF2B5EF4-FFF2-40B4-BE49-F238E27FC236}">
                    <a16:creationId xmlns:a16="http://schemas.microsoft.com/office/drawing/2014/main" id="{78F6A3A7-CD30-E726-4810-3CD620794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9707" y="15524163"/>
                <a:ext cx="27616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11.6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85" name="Rectangle 181">
                <a:extLst>
                  <a:ext uri="{FF2B5EF4-FFF2-40B4-BE49-F238E27FC236}">
                    <a16:creationId xmlns:a16="http://schemas.microsoft.com/office/drawing/2014/main" id="{B1F23475-97C7-22E5-9D03-90A740889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3205" y="15524163"/>
                <a:ext cx="104996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Median, months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182">
                <a:extLst>
                  <a:ext uri="{FF2B5EF4-FFF2-40B4-BE49-F238E27FC236}">
                    <a16:creationId xmlns:a16="http://schemas.microsoft.com/office/drawing/2014/main" id="{D464F212-3A4C-3155-5904-6349784F5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38205" y="15225880"/>
                <a:ext cx="1126911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Docetaxel (n=29)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87" name="Rectangle 183">
                <a:extLst>
                  <a:ext uri="{FF2B5EF4-FFF2-40B4-BE49-F238E27FC236}">
                    <a16:creationId xmlns:a16="http://schemas.microsoft.com/office/drawing/2014/main" id="{B40CFC0F-F347-72E2-EE5F-87C0C0EEF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7395" y="15225880"/>
                <a:ext cx="109485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Sotorasib (n=40)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88" name="Line 184">
                <a:extLst>
                  <a:ext uri="{FF2B5EF4-FFF2-40B4-BE49-F238E27FC236}">
                    <a16:creationId xmlns:a16="http://schemas.microsoft.com/office/drawing/2014/main" id="{5AB13A59-94B5-0003-A022-AFEAC04F1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17963" y="15473363"/>
                <a:ext cx="1201738" cy="0"/>
              </a:xfrm>
              <a:prstGeom prst="line">
                <a:avLst/>
              </a:prstGeom>
              <a:noFill/>
              <a:ln w="14288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189" name="Line 185">
                <a:extLst>
                  <a:ext uri="{FF2B5EF4-FFF2-40B4-BE49-F238E27FC236}">
                    <a16:creationId xmlns:a16="http://schemas.microsoft.com/office/drawing/2014/main" id="{CE535F0D-8E52-2FF3-CD82-6504A0582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04980" y="15473363"/>
                <a:ext cx="1159536" cy="0"/>
              </a:xfrm>
              <a:prstGeom prst="line">
                <a:avLst/>
              </a:prstGeom>
              <a:noFill/>
              <a:ln w="14288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78" name="Rectangle 145">
              <a:extLst>
                <a:ext uri="{FF2B5EF4-FFF2-40B4-BE49-F238E27FC236}">
                  <a16:creationId xmlns:a16="http://schemas.microsoft.com/office/drawing/2014/main" id="{EEC77E59-DB08-8E17-2C57-4DE2CDA11E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097469" y="16628197"/>
              <a:ext cx="2375650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Proportion Without Progression </a:t>
              </a:r>
            </a:p>
          </p:txBody>
        </p:sp>
      </p:grpSp>
      <p:sp>
        <p:nvSpPr>
          <p:cNvPr id="190" name="Rounded Rectangle 20">
            <a:extLst>
              <a:ext uri="{FF2B5EF4-FFF2-40B4-BE49-F238E27FC236}">
                <a16:creationId xmlns:a16="http://schemas.microsoft.com/office/drawing/2014/main" id="{CF9D1529-0933-BF7C-14BE-1BF30095A243}"/>
              </a:ext>
            </a:extLst>
          </p:cNvPr>
          <p:cNvSpPr/>
          <p:nvPr/>
        </p:nvSpPr>
        <p:spPr bwMode="auto">
          <a:xfrm>
            <a:off x="1270001" y="5560181"/>
            <a:ext cx="9157115" cy="547382"/>
          </a:xfrm>
          <a:prstGeom prst="roundRect">
            <a:avLst>
              <a:gd name="adj" fmla="val 14888"/>
            </a:avLst>
          </a:prstGeom>
          <a:solidFill>
            <a:srgbClr val="CBD2E2"/>
          </a:solidFill>
          <a:ln w="38100" cap="flat" cmpd="sng" algn="ctr">
            <a:solidFill>
              <a:srgbClr val="1E32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74320" rIns="91440" bIns="27432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219153">
              <a:spcAft>
                <a:spcPts val="600"/>
              </a:spcAft>
              <a:buClr>
                <a:srgbClr val="1E567F"/>
              </a:buClr>
              <a:defRPr/>
            </a:pPr>
            <a:r>
              <a:rPr lang="en-US" sz="1400" b="1" dirty="0">
                <a:solidFill>
                  <a:srgbClr val="1E325F"/>
                </a:solidFill>
                <a:latin typeface="+mn-lt"/>
                <a:cs typeface="Arial"/>
              </a:rPr>
              <a:t>Median time to CNS progression was delayed in patients treated with sotorasib compared to docetaxel (11.6 months vs 6.0 months; HR 0.63 [95% CI: 0.25, 1.62]; p=0.17)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FB42A-8069-8E36-8C58-48F9A037FDC5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0BC06-31BA-550A-7BAD-8F0C79422EBA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180384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4A0DD4-9C31-DB1E-9916-34369DF9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1015663"/>
          </a:xfrm>
        </p:spPr>
        <p:txBody>
          <a:bodyPr/>
          <a:lstStyle/>
          <a:p>
            <a:r>
              <a:rPr lang="en-US" dirty="0"/>
              <a:t>CNS Progression-Free Survival in Patients with CNS Lesions at Baseline</a:t>
            </a:r>
          </a:p>
        </p:txBody>
      </p:sp>
      <p:sp>
        <p:nvSpPr>
          <p:cNvPr id="190" name="Rounded Rectangle 20">
            <a:extLst>
              <a:ext uri="{FF2B5EF4-FFF2-40B4-BE49-F238E27FC236}">
                <a16:creationId xmlns:a16="http://schemas.microsoft.com/office/drawing/2014/main" id="{CF9D1529-0933-BF7C-14BE-1BF30095A243}"/>
              </a:ext>
            </a:extLst>
          </p:cNvPr>
          <p:cNvSpPr/>
          <p:nvPr/>
        </p:nvSpPr>
        <p:spPr bwMode="auto">
          <a:xfrm>
            <a:off x="1270001" y="5560181"/>
            <a:ext cx="9157115" cy="547382"/>
          </a:xfrm>
          <a:prstGeom prst="roundRect">
            <a:avLst>
              <a:gd name="adj" fmla="val 14888"/>
            </a:avLst>
          </a:prstGeom>
          <a:solidFill>
            <a:srgbClr val="CBD2E2"/>
          </a:solidFill>
          <a:ln w="38100" cap="flat" cmpd="sng" algn="ctr">
            <a:solidFill>
              <a:srgbClr val="1E32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74320" rIns="91440" bIns="27432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219153">
              <a:spcAft>
                <a:spcPts val="600"/>
              </a:spcAft>
              <a:buClr>
                <a:srgbClr val="1E567F"/>
              </a:buClr>
              <a:defRPr/>
            </a:pPr>
            <a:r>
              <a:rPr lang="en-US" sz="1400" b="1" dirty="0">
                <a:solidFill>
                  <a:srgbClr val="1E325F"/>
                </a:solidFill>
                <a:latin typeface="+mn-lt"/>
                <a:cs typeface="Arial"/>
              </a:rPr>
              <a:t>The median time to CNS progression or all-cause death was longer in patients treated with sotorasib compared to docetaxel (9.6 months vs 4.5 months; HR 0.53 [95% CI: 0.28, 1.03]; p=0.03)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C6E1AC-3661-4DB7-BDD8-92AB60E21D6B}"/>
              </a:ext>
            </a:extLst>
          </p:cNvPr>
          <p:cNvGrpSpPr/>
          <p:nvPr/>
        </p:nvGrpSpPr>
        <p:grpSpPr>
          <a:xfrm>
            <a:off x="1115375" y="1558290"/>
            <a:ext cx="9362541" cy="3818376"/>
            <a:chOff x="10063697" y="20758124"/>
            <a:chExt cx="9362541" cy="3818376"/>
          </a:xfrm>
        </p:grpSpPr>
        <p:sp>
          <p:nvSpPr>
            <p:cNvPr id="191" name="Freeform 189">
              <a:extLst>
                <a:ext uri="{FF2B5EF4-FFF2-40B4-BE49-F238E27FC236}">
                  <a16:creationId xmlns:a16="http://schemas.microsoft.com/office/drawing/2014/main" id="{AF6E83E3-7C9C-B0BA-1A15-3CCEA9614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2175" y="20949518"/>
              <a:ext cx="7564438" cy="1738312"/>
            </a:xfrm>
            <a:custGeom>
              <a:avLst/>
              <a:gdLst>
                <a:gd name="T0" fmla="*/ 280 w 4765"/>
                <a:gd name="T1" fmla="*/ 0 h 1095"/>
                <a:gd name="T2" fmla="*/ 280 w 4765"/>
                <a:gd name="T3" fmla="*/ 32 h 1095"/>
                <a:gd name="T4" fmla="*/ 351 w 4765"/>
                <a:gd name="T5" fmla="*/ 65 h 1095"/>
                <a:gd name="T6" fmla="*/ 437 w 4765"/>
                <a:gd name="T7" fmla="*/ 65 h 1095"/>
                <a:gd name="T8" fmla="*/ 437 w 4765"/>
                <a:gd name="T9" fmla="*/ 97 h 1095"/>
                <a:gd name="T10" fmla="*/ 669 w 4765"/>
                <a:gd name="T11" fmla="*/ 130 h 1095"/>
                <a:gd name="T12" fmla="*/ 678 w 4765"/>
                <a:gd name="T13" fmla="*/ 130 h 1095"/>
                <a:gd name="T14" fmla="*/ 678 w 4765"/>
                <a:gd name="T15" fmla="*/ 165 h 1095"/>
                <a:gd name="T16" fmla="*/ 716 w 4765"/>
                <a:gd name="T17" fmla="*/ 201 h 1095"/>
                <a:gd name="T18" fmla="*/ 849 w 4765"/>
                <a:gd name="T19" fmla="*/ 201 h 1095"/>
                <a:gd name="T20" fmla="*/ 849 w 4765"/>
                <a:gd name="T21" fmla="*/ 236 h 1095"/>
                <a:gd name="T22" fmla="*/ 864 w 4765"/>
                <a:gd name="T23" fmla="*/ 272 h 1095"/>
                <a:gd name="T24" fmla="*/ 935 w 4765"/>
                <a:gd name="T25" fmla="*/ 272 h 1095"/>
                <a:gd name="T26" fmla="*/ 935 w 4765"/>
                <a:gd name="T27" fmla="*/ 307 h 1095"/>
                <a:gd name="T28" fmla="*/ 958 w 4765"/>
                <a:gd name="T29" fmla="*/ 345 h 1095"/>
                <a:gd name="T30" fmla="*/ 973 w 4765"/>
                <a:gd name="T31" fmla="*/ 345 h 1095"/>
                <a:gd name="T32" fmla="*/ 973 w 4765"/>
                <a:gd name="T33" fmla="*/ 384 h 1095"/>
                <a:gd name="T34" fmla="*/ 1206 w 4765"/>
                <a:gd name="T35" fmla="*/ 431 h 1095"/>
                <a:gd name="T36" fmla="*/ 1324 w 4765"/>
                <a:gd name="T37" fmla="*/ 431 h 1095"/>
                <a:gd name="T38" fmla="*/ 1324 w 4765"/>
                <a:gd name="T39" fmla="*/ 481 h 1095"/>
                <a:gd name="T40" fmla="*/ 1332 w 4765"/>
                <a:gd name="T41" fmla="*/ 531 h 1095"/>
                <a:gd name="T42" fmla="*/ 1636 w 4765"/>
                <a:gd name="T43" fmla="*/ 531 h 1095"/>
                <a:gd name="T44" fmla="*/ 1636 w 4765"/>
                <a:gd name="T45" fmla="*/ 582 h 1095"/>
                <a:gd name="T46" fmla="*/ 2281 w 4765"/>
                <a:gd name="T47" fmla="*/ 641 h 1095"/>
                <a:gd name="T48" fmla="*/ 2305 w 4765"/>
                <a:gd name="T49" fmla="*/ 641 h 1095"/>
                <a:gd name="T50" fmla="*/ 2305 w 4765"/>
                <a:gd name="T51" fmla="*/ 703 h 1095"/>
                <a:gd name="T52" fmla="*/ 2423 w 4765"/>
                <a:gd name="T53" fmla="*/ 765 h 1095"/>
                <a:gd name="T54" fmla="*/ 2750 w 4765"/>
                <a:gd name="T55" fmla="*/ 765 h 1095"/>
                <a:gd name="T56" fmla="*/ 2750 w 4765"/>
                <a:gd name="T57" fmla="*/ 836 h 1095"/>
                <a:gd name="T58" fmla="*/ 4105 w 4765"/>
                <a:gd name="T59" fmla="*/ 924 h 1095"/>
                <a:gd name="T60" fmla="*/ 4424 w 4765"/>
                <a:gd name="T61" fmla="*/ 924 h 1095"/>
                <a:gd name="T62" fmla="*/ 4424 w 4765"/>
                <a:gd name="T63" fmla="*/ 1095 h 1095"/>
                <a:gd name="T64" fmla="*/ 4765 w 4765"/>
                <a:gd name="T65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65" h="1095">
                  <a:moveTo>
                    <a:pt x="0" y="0"/>
                  </a:moveTo>
                  <a:lnTo>
                    <a:pt x="280" y="0"/>
                  </a:lnTo>
                  <a:lnTo>
                    <a:pt x="280" y="32"/>
                  </a:lnTo>
                  <a:lnTo>
                    <a:pt x="280" y="32"/>
                  </a:lnTo>
                  <a:lnTo>
                    <a:pt x="351" y="32"/>
                  </a:lnTo>
                  <a:lnTo>
                    <a:pt x="351" y="65"/>
                  </a:lnTo>
                  <a:lnTo>
                    <a:pt x="351" y="65"/>
                  </a:lnTo>
                  <a:lnTo>
                    <a:pt x="437" y="65"/>
                  </a:lnTo>
                  <a:lnTo>
                    <a:pt x="437" y="97"/>
                  </a:lnTo>
                  <a:lnTo>
                    <a:pt x="437" y="97"/>
                  </a:lnTo>
                  <a:lnTo>
                    <a:pt x="669" y="97"/>
                  </a:lnTo>
                  <a:lnTo>
                    <a:pt x="669" y="130"/>
                  </a:lnTo>
                  <a:lnTo>
                    <a:pt x="669" y="130"/>
                  </a:lnTo>
                  <a:lnTo>
                    <a:pt x="678" y="130"/>
                  </a:lnTo>
                  <a:lnTo>
                    <a:pt x="678" y="165"/>
                  </a:lnTo>
                  <a:lnTo>
                    <a:pt x="678" y="165"/>
                  </a:lnTo>
                  <a:lnTo>
                    <a:pt x="716" y="165"/>
                  </a:lnTo>
                  <a:lnTo>
                    <a:pt x="716" y="201"/>
                  </a:lnTo>
                  <a:lnTo>
                    <a:pt x="716" y="201"/>
                  </a:lnTo>
                  <a:lnTo>
                    <a:pt x="849" y="201"/>
                  </a:lnTo>
                  <a:lnTo>
                    <a:pt x="849" y="236"/>
                  </a:lnTo>
                  <a:lnTo>
                    <a:pt x="849" y="236"/>
                  </a:lnTo>
                  <a:lnTo>
                    <a:pt x="864" y="236"/>
                  </a:lnTo>
                  <a:lnTo>
                    <a:pt x="864" y="272"/>
                  </a:lnTo>
                  <a:lnTo>
                    <a:pt x="864" y="272"/>
                  </a:lnTo>
                  <a:lnTo>
                    <a:pt x="935" y="272"/>
                  </a:lnTo>
                  <a:lnTo>
                    <a:pt x="935" y="307"/>
                  </a:lnTo>
                  <a:lnTo>
                    <a:pt x="935" y="307"/>
                  </a:lnTo>
                  <a:lnTo>
                    <a:pt x="958" y="307"/>
                  </a:lnTo>
                  <a:lnTo>
                    <a:pt x="958" y="345"/>
                  </a:lnTo>
                  <a:lnTo>
                    <a:pt x="958" y="345"/>
                  </a:lnTo>
                  <a:lnTo>
                    <a:pt x="973" y="345"/>
                  </a:lnTo>
                  <a:lnTo>
                    <a:pt x="973" y="384"/>
                  </a:lnTo>
                  <a:lnTo>
                    <a:pt x="973" y="384"/>
                  </a:lnTo>
                  <a:lnTo>
                    <a:pt x="1206" y="384"/>
                  </a:lnTo>
                  <a:lnTo>
                    <a:pt x="1206" y="431"/>
                  </a:lnTo>
                  <a:lnTo>
                    <a:pt x="1206" y="431"/>
                  </a:lnTo>
                  <a:lnTo>
                    <a:pt x="1324" y="431"/>
                  </a:lnTo>
                  <a:lnTo>
                    <a:pt x="1324" y="481"/>
                  </a:lnTo>
                  <a:lnTo>
                    <a:pt x="1324" y="481"/>
                  </a:lnTo>
                  <a:lnTo>
                    <a:pt x="1332" y="481"/>
                  </a:lnTo>
                  <a:lnTo>
                    <a:pt x="1332" y="531"/>
                  </a:lnTo>
                  <a:lnTo>
                    <a:pt x="1332" y="531"/>
                  </a:lnTo>
                  <a:lnTo>
                    <a:pt x="1636" y="531"/>
                  </a:lnTo>
                  <a:lnTo>
                    <a:pt x="1636" y="582"/>
                  </a:lnTo>
                  <a:lnTo>
                    <a:pt x="1636" y="582"/>
                  </a:lnTo>
                  <a:lnTo>
                    <a:pt x="2281" y="582"/>
                  </a:lnTo>
                  <a:lnTo>
                    <a:pt x="2281" y="641"/>
                  </a:lnTo>
                  <a:lnTo>
                    <a:pt x="2281" y="641"/>
                  </a:lnTo>
                  <a:lnTo>
                    <a:pt x="2305" y="641"/>
                  </a:lnTo>
                  <a:lnTo>
                    <a:pt x="2305" y="703"/>
                  </a:lnTo>
                  <a:lnTo>
                    <a:pt x="2305" y="703"/>
                  </a:lnTo>
                  <a:lnTo>
                    <a:pt x="2423" y="703"/>
                  </a:lnTo>
                  <a:lnTo>
                    <a:pt x="2423" y="765"/>
                  </a:lnTo>
                  <a:lnTo>
                    <a:pt x="2423" y="765"/>
                  </a:lnTo>
                  <a:lnTo>
                    <a:pt x="2750" y="765"/>
                  </a:lnTo>
                  <a:lnTo>
                    <a:pt x="2750" y="836"/>
                  </a:lnTo>
                  <a:lnTo>
                    <a:pt x="2750" y="836"/>
                  </a:lnTo>
                  <a:lnTo>
                    <a:pt x="4105" y="836"/>
                  </a:lnTo>
                  <a:lnTo>
                    <a:pt x="4105" y="924"/>
                  </a:lnTo>
                  <a:lnTo>
                    <a:pt x="4105" y="924"/>
                  </a:lnTo>
                  <a:lnTo>
                    <a:pt x="4424" y="924"/>
                  </a:lnTo>
                  <a:lnTo>
                    <a:pt x="4424" y="1095"/>
                  </a:lnTo>
                  <a:lnTo>
                    <a:pt x="4424" y="1095"/>
                  </a:lnTo>
                  <a:lnTo>
                    <a:pt x="4765" y="1095"/>
                  </a:lnTo>
                  <a:lnTo>
                    <a:pt x="4765" y="1095"/>
                  </a:lnTo>
                </a:path>
              </a:pathLst>
            </a:custGeom>
            <a:noFill/>
            <a:ln w="31750" cap="flat">
              <a:solidFill>
                <a:srgbClr val="2A25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 190">
              <a:extLst>
                <a:ext uri="{FF2B5EF4-FFF2-40B4-BE49-F238E27FC236}">
                  <a16:creationId xmlns:a16="http://schemas.microsoft.com/office/drawing/2014/main" id="{40F0F637-CD77-D57E-BE68-0A0373365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2175" y="20949518"/>
              <a:ext cx="5834063" cy="1725612"/>
            </a:xfrm>
            <a:custGeom>
              <a:avLst/>
              <a:gdLst>
                <a:gd name="T0" fmla="*/ 0 w 3675"/>
                <a:gd name="T1" fmla="*/ 0 h 1087"/>
                <a:gd name="T2" fmla="*/ 333 w 3675"/>
                <a:gd name="T3" fmla="*/ 0 h 1087"/>
                <a:gd name="T4" fmla="*/ 333 w 3675"/>
                <a:gd name="T5" fmla="*/ 47 h 1087"/>
                <a:gd name="T6" fmla="*/ 333 w 3675"/>
                <a:gd name="T7" fmla="*/ 47 h 1087"/>
                <a:gd name="T8" fmla="*/ 381 w 3675"/>
                <a:gd name="T9" fmla="*/ 47 h 1087"/>
                <a:gd name="T10" fmla="*/ 381 w 3675"/>
                <a:gd name="T11" fmla="*/ 154 h 1087"/>
                <a:gd name="T12" fmla="*/ 381 w 3675"/>
                <a:gd name="T13" fmla="*/ 154 h 1087"/>
                <a:gd name="T14" fmla="*/ 669 w 3675"/>
                <a:gd name="T15" fmla="*/ 154 h 1087"/>
                <a:gd name="T16" fmla="*/ 669 w 3675"/>
                <a:gd name="T17" fmla="*/ 213 h 1087"/>
                <a:gd name="T18" fmla="*/ 669 w 3675"/>
                <a:gd name="T19" fmla="*/ 213 h 1087"/>
                <a:gd name="T20" fmla="*/ 678 w 3675"/>
                <a:gd name="T21" fmla="*/ 213 h 1087"/>
                <a:gd name="T22" fmla="*/ 678 w 3675"/>
                <a:gd name="T23" fmla="*/ 272 h 1087"/>
                <a:gd name="T24" fmla="*/ 678 w 3675"/>
                <a:gd name="T25" fmla="*/ 272 h 1087"/>
                <a:gd name="T26" fmla="*/ 716 w 3675"/>
                <a:gd name="T27" fmla="*/ 272 h 1087"/>
                <a:gd name="T28" fmla="*/ 716 w 3675"/>
                <a:gd name="T29" fmla="*/ 334 h 1087"/>
                <a:gd name="T30" fmla="*/ 716 w 3675"/>
                <a:gd name="T31" fmla="*/ 334 h 1087"/>
                <a:gd name="T32" fmla="*/ 731 w 3675"/>
                <a:gd name="T33" fmla="*/ 334 h 1087"/>
                <a:gd name="T34" fmla="*/ 731 w 3675"/>
                <a:gd name="T35" fmla="*/ 396 h 1087"/>
                <a:gd name="T36" fmla="*/ 731 w 3675"/>
                <a:gd name="T37" fmla="*/ 396 h 1087"/>
                <a:gd name="T38" fmla="*/ 740 w 3675"/>
                <a:gd name="T39" fmla="*/ 396 h 1087"/>
                <a:gd name="T40" fmla="*/ 740 w 3675"/>
                <a:gd name="T41" fmla="*/ 458 h 1087"/>
                <a:gd name="T42" fmla="*/ 740 w 3675"/>
                <a:gd name="T43" fmla="*/ 458 h 1087"/>
                <a:gd name="T44" fmla="*/ 793 w 3675"/>
                <a:gd name="T45" fmla="*/ 458 h 1087"/>
                <a:gd name="T46" fmla="*/ 793 w 3675"/>
                <a:gd name="T47" fmla="*/ 520 h 1087"/>
                <a:gd name="T48" fmla="*/ 793 w 3675"/>
                <a:gd name="T49" fmla="*/ 520 h 1087"/>
                <a:gd name="T50" fmla="*/ 973 w 3675"/>
                <a:gd name="T51" fmla="*/ 520 h 1087"/>
                <a:gd name="T52" fmla="*/ 973 w 3675"/>
                <a:gd name="T53" fmla="*/ 588 h 1087"/>
                <a:gd name="T54" fmla="*/ 973 w 3675"/>
                <a:gd name="T55" fmla="*/ 588 h 1087"/>
                <a:gd name="T56" fmla="*/ 1076 w 3675"/>
                <a:gd name="T57" fmla="*/ 588 h 1087"/>
                <a:gd name="T58" fmla="*/ 1076 w 3675"/>
                <a:gd name="T59" fmla="*/ 655 h 1087"/>
                <a:gd name="T60" fmla="*/ 1076 w 3675"/>
                <a:gd name="T61" fmla="*/ 655 h 1087"/>
                <a:gd name="T62" fmla="*/ 1276 w 3675"/>
                <a:gd name="T63" fmla="*/ 655 h 1087"/>
                <a:gd name="T64" fmla="*/ 1276 w 3675"/>
                <a:gd name="T65" fmla="*/ 723 h 1087"/>
                <a:gd name="T66" fmla="*/ 1276 w 3675"/>
                <a:gd name="T67" fmla="*/ 723 h 1087"/>
                <a:gd name="T68" fmla="*/ 1424 w 3675"/>
                <a:gd name="T69" fmla="*/ 723 h 1087"/>
                <a:gd name="T70" fmla="*/ 1424 w 3675"/>
                <a:gd name="T71" fmla="*/ 815 h 1087"/>
                <a:gd name="T72" fmla="*/ 1424 w 3675"/>
                <a:gd name="T73" fmla="*/ 815 h 1087"/>
                <a:gd name="T74" fmla="*/ 1689 w 3675"/>
                <a:gd name="T75" fmla="*/ 815 h 1087"/>
                <a:gd name="T76" fmla="*/ 1689 w 3675"/>
                <a:gd name="T77" fmla="*/ 904 h 1087"/>
                <a:gd name="T78" fmla="*/ 1689 w 3675"/>
                <a:gd name="T79" fmla="*/ 904 h 1087"/>
                <a:gd name="T80" fmla="*/ 1730 w 3675"/>
                <a:gd name="T81" fmla="*/ 904 h 1087"/>
                <a:gd name="T82" fmla="*/ 1730 w 3675"/>
                <a:gd name="T83" fmla="*/ 995 h 1087"/>
                <a:gd name="T84" fmla="*/ 1730 w 3675"/>
                <a:gd name="T85" fmla="*/ 995 h 1087"/>
                <a:gd name="T86" fmla="*/ 2320 w 3675"/>
                <a:gd name="T87" fmla="*/ 995 h 1087"/>
                <a:gd name="T88" fmla="*/ 2320 w 3675"/>
                <a:gd name="T89" fmla="*/ 1087 h 1087"/>
                <a:gd name="T90" fmla="*/ 2320 w 3675"/>
                <a:gd name="T91" fmla="*/ 1087 h 1087"/>
                <a:gd name="T92" fmla="*/ 3675 w 3675"/>
                <a:gd name="T93" fmla="*/ 1087 h 1087"/>
                <a:gd name="T94" fmla="*/ 3675 w 3675"/>
                <a:gd name="T95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75" h="1087">
                  <a:moveTo>
                    <a:pt x="0" y="0"/>
                  </a:moveTo>
                  <a:lnTo>
                    <a:pt x="333" y="0"/>
                  </a:lnTo>
                  <a:lnTo>
                    <a:pt x="333" y="47"/>
                  </a:lnTo>
                  <a:lnTo>
                    <a:pt x="333" y="47"/>
                  </a:lnTo>
                  <a:lnTo>
                    <a:pt x="381" y="47"/>
                  </a:lnTo>
                  <a:lnTo>
                    <a:pt x="381" y="154"/>
                  </a:lnTo>
                  <a:lnTo>
                    <a:pt x="381" y="154"/>
                  </a:lnTo>
                  <a:lnTo>
                    <a:pt x="669" y="154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78" y="213"/>
                  </a:lnTo>
                  <a:lnTo>
                    <a:pt x="678" y="272"/>
                  </a:lnTo>
                  <a:lnTo>
                    <a:pt x="678" y="272"/>
                  </a:lnTo>
                  <a:lnTo>
                    <a:pt x="716" y="272"/>
                  </a:lnTo>
                  <a:lnTo>
                    <a:pt x="716" y="334"/>
                  </a:lnTo>
                  <a:lnTo>
                    <a:pt x="716" y="334"/>
                  </a:lnTo>
                  <a:lnTo>
                    <a:pt x="731" y="334"/>
                  </a:lnTo>
                  <a:lnTo>
                    <a:pt x="731" y="396"/>
                  </a:lnTo>
                  <a:lnTo>
                    <a:pt x="731" y="396"/>
                  </a:lnTo>
                  <a:lnTo>
                    <a:pt x="740" y="396"/>
                  </a:lnTo>
                  <a:lnTo>
                    <a:pt x="740" y="458"/>
                  </a:lnTo>
                  <a:lnTo>
                    <a:pt x="740" y="458"/>
                  </a:lnTo>
                  <a:lnTo>
                    <a:pt x="793" y="458"/>
                  </a:lnTo>
                  <a:lnTo>
                    <a:pt x="793" y="520"/>
                  </a:lnTo>
                  <a:lnTo>
                    <a:pt x="793" y="520"/>
                  </a:lnTo>
                  <a:lnTo>
                    <a:pt x="973" y="520"/>
                  </a:lnTo>
                  <a:lnTo>
                    <a:pt x="973" y="588"/>
                  </a:lnTo>
                  <a:lnTo>
                    <a:pt x="973" y="588"/>
                  </a:lnTo>
                  <a:lnTo>
                    <a:pt x="1076" y="588"/>
                  </a:lnTo>
                  <a:lnTo>
                    <a:pt x="1076" y="655"/>
                  </a:lnTo>
                  <a:lnTo>
                    <a:pt x="1076" y="655"/>
                  </a:lnTo>
                  <a:lnTo>
                    <a:pt x="1276" y="655"/>
                  </a:lnTo>
                  <a:lnTo>
                    <a:pt x="1276" y="723"/>
                  </a:lnTo>
                  <a:lnTo>
                    <a:pt x="1276" y="723"/>
                  </a:lnTo>
                  <a:lnTo>
                    <a:pt x="1424" y="723"/>
                  </a:lnTo>
                  <a:lnTo>
                    <a:pt x="1424" y="815"/>
                  </a:lnTo>
                  <a:lnTo>
                    <a:pt x="1424" y="815"/>
                  </a:lnTo>
                  <a:lnTo>
                    <a:pt x="1689" y="815"/>
                  </a:lnTo>
                  <a:lnTo>
                    <a:pt x="1689" y="904"/>
                  </a:lnTo>
                  <a:lnTo>
                    <a:pt x="1689" y="904"/>
                  </a:lnTo>
                  <a:lnTo>
                    <a:pt x="1730" y="904"/>
                  </a:lnTo>
                  <a:lnTo>
                    <a:pt x="1730" y="995"/>
                  </a:lnTo>
                  <a:lnTo>
                    <a:pt x="1730" y="995"/>
                  </a:lnTo>
                  <a:lnTo>
                    <a:pt x="2320" y="995"/>
                  </a:lnTo>
                  <a:lnTo>
                    <a:pt x="2320" y="1087"/>
                  </a:lnTo>
                  <a:lnTo>
                    <a:pt x="2320" y="1087"/>
                  </a:lnTo>
                  <a:lnTo>
                    <a:pt x="3675" y="1087"/>
                  </a:lnTo>
                  <a:lnTo>
                    <a:pt x="3675" y="1087"/>
                  </a:lnTo>
                </a:path>
              </a:pathLst>
            </a:custGeom>
            <a:noFill/>
            <a:ln w="31750" cap="flat">
              <a:solidFill>
                <a:srgbClr val="B21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3" name="Line 191">
              <a:extLst>
                <a:ext uri="{FF2B5EF4-FFF2-40B4-BE49-F238E27FC236}">
                  <a16:creationId xmlns:a16="http://schemas.microsoft.com/office/drawing/2014/main" id="{C8E7C734-B627-D175-DA77-CB349792F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86238" y="22675131"/>
              <a:ext cx="0" cy="0"/>
            </a:xfrm>
            <a:prstGeom prst="line">
              <a:avLst/>
            </a:prstGeom>
            <a:noFill/>
            <a:ln w="14288" cap="flat">
              <a:solidFill>
                <a:srgbClr val="B21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4" name="Rectangle 192">
              <a:extLst>
                <a:ext uri="{FF2B5EF4-FFF2-40B4-BE49-F238E27FC236}">
                  <a16:creationId xmlns:a16="http://schemas.microsoft.com/office/drawing/2014/main" id="{C6474A07-18DF-9B3B-C63A-C77A78C9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6938" y="20814581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" name="Rectangle 193">
              <a:extLst>
                <a:ext uri="{FF2B5EF4-FFF2-40B4-BE49-F238E27FC236}">
                  <a16:creationId xmlns:a16="http://schemas.microsoft.com/office/drawing/2014/main" id="{799F1E29-C10B-1E06-0905-6EE5CC3C9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6938" y="20814581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" name="Rectangle 194">
              <a:extLst>
                <a:ext uri="{FF2B5EF4-FFF2-40B4-BE49-F238E27FC236}">
                  <a16:creationId xmlns:a16="http://schemas.microsoft.com/office/drawing/2014/main" id="{54753853-1155-7A94-A2A9-B06B09995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2688" y="20814581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Rectangle 195">
              <a:extLst>
                <a:ext uri="{FF2B5EF4-FFF2-40B4-BE49-F238E27FC236}">
                  <a16:creationId xmlns:a16="http://schemas.microsoft.com/office/drawing/2014/main" id="{EA3DA502-9341-A9F1-7A99-55A1022ED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3350" y="20814581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8" name="Rectangle 196">
              <a:extLst>
                <a:ext uri="{FF2B5EF4-FFF2-40B4-BE49-F238E27FC236}">
                  <a16:creationId xmlns:a16="http://schemas.microsoft.com/office/drawing/2014/main" id="{CA1DF6B2-5BB3-D100-7D53-361509CB2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0338" y="20893956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Rectangle 197">
              <a:extLst>
                <a:ext uri="{FF2B5EF4-FFF2-40B4-BE49-F238E27FC236}">
                  <a16:creationId xmlns:a16="http://schemas.microsoft.com/office/drawing/2014/main" id="{E6D0FAA9-7F38-7183-8DE4-6EA066DA6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4150" y="20893956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Rectangle 198">
              <a:extLst>
                <a:ext uri="{FF2B5EF4-FFF2-40B4-BE49-F238E27FC236}">
                  <a16:creationId xmlns:a16="http://schemas.microsoft.com/office/drawing/2014/main" id="{CA93C043-319B-63E3-1562-9B679E4D5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0225" y="21062231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1" name="Rectangle 199">
              <a:extLst>
                <a:ext uri="{FF2B5EF4-FFF2-40B4-BE49-F238E27FC236}">
                  <a16:creationId xmlns:a16="http://schemas.microsoft.com/office/drawing/2014/main" id="{9465A5F0-1DF1-DCE8-E46A-73C47C11C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2938" y="20968568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2" name="Rectangle 200">
              <a:extLst>
                <a:ext uri="{FF2B5EF4-FFF2-40B4-BE49-F238E27FC236}">
                  <a16:creationId xmlns:a16="http://schemas.microsoft.com/office/drawing/2014/main" id="{EBFE6532-9649-3889-F7FC-61378019E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2463" y="21062231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3" name="Rectangle 201">
              <a:extLst>
                <a:ext uri="{FF2B5EF4-FFF2-40B4-BE49-F238E27FC236}">
                  <a16:creationId xmlns:a16="http://schemas.microsoft.com/office/drawing/2014/main" id="{4C370E2C-1686-2B04-3574-68EE0C4D3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9450" y="21024131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" name="Rectangle 202">
              <a:extLst>
                <a:ext uri="{FF2B5EF4-FFF2-40B4-BE49-F238E27FC236}">
                  <a16:creationId xmlns:a16="http://schemas.microsoft.com/office/drawing/2014/main" id="{495A1F86-2A1E-AA02-27AD-49839161B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9450" y="21024131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" name="Rectangle 203">
              <a:extLst>
                <a:ext uri="{FF2B5EF4-FFF2-40B4-BE49-F238E27FC236}">
                  <a16:creationId xmlns:a16="http://schemas.microsoft.com/office/drawing/2014/main" id="{35A6B44B-E63B-3D13-EC24-7A6BD1E91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1363" y="2124479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" name="Rectangle 204">
              <a:extLst>
                <a:ext uri="{FF2B5EF4-FFF2-40B4-BE49-F238E27FC236}">
                  <a16:creationId xmlns:a16="http://schemas.microsoft.com/office/drawing/2014/main" id="{3553E2C4-04CC-A82F-7A50-92883DA02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3950" y="21306706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" name="Rectangle 205">
              <a:extLst>
                <a:ext uri="{FF2B5EF4-FFF2-40B4-BE49-F238E27FC236}">
                  <a16:creationId xmlns:a16="http://schemas.microsoft.com/office/drawing/2014/main" id="{4C089420-4954-0052-AC04-347A81805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8238" y="21643256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" name="Rectangle 206">
              <a:extLst>
                <a:ext uri="{FF2B5EF4-FFF2-40B4-BE49-F238E27FC236}">
                  <a16:creationId xmlns:a16="http://schemas.microsoft.com/office/drawing/2014/main" id="{04A22F82-B290-EF3C-BB74-2E4A9FD7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7763" y="21362268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" name="Rectangle 207">
              <a:extLst>
                <a:ext uri="{FF2B5EF4-FFF2-40B4-BE49-F238E27FC236}">
                  <a16:creationId xmlns:a16="http://schemas.microsoft.com/office/drawing/2014/main" id="{CDE9894B-B0EC-E904-00DA-47EA44A06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2050" y="2142259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" name="Rectangle 208">
              <a:extLst>
                <a:ext uri="{FF2B5EF4-FFF2-40B4-BE49-F238E27FC236}">
                  <a16:creationId xmlns:a16="http://schemas.microsoft.com/office/drawing/2014/main" id="{D8C1AE44-0860-0646-C02F-25FCE4860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8563" y="2142259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" name="Rectangle 209">
              <a:extLst>
                <a:ext uri="{FF2B5EF4-FFF2-40B4-BE49-F238E27FC236}">
                  <a16:creationId xmlns:a16="http://schemas.microsoft.com/office/drawing/2014/main" id="{0ED2F34D-5531-D819-5663-FF27FD729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8088" y="2142259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" name="Rectangle 210">
              <a:extLst>
                <a:ext uri="{FF2B5EF4-FFF2-40B4-BE49-F238E27FC236}">
                  <a16:creationId xmlns:a16="http://schemas.microsoft.com/office/drawing/2014/main" id="{B2792AE0-3C1D-B0AE-41A2-C18DBB788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2375" y="2142259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11">
              <a:extLst>
                <a:ext uri="{FF2B5EF4-FFF2-40B4-BE49-F238E27FC236}">
                  <a16:creationId xmlns:a16="http://schemas.microsoft.com/office/drawing/2014/main" id="{74E40D4C-D3AF-0545-7D43-48185226E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6663" y="2142259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12">
              <a:extLst>
                <a:ext uri="{FF2B5EF4-FFF2-40B4-BE49-F238E27FC236}">
                  <a16:creationId xmlns:a16="http://schemas.microsoft.com/office/drawing/2014/main" id="{D90D7149-1E97-121B-A300-CEDBA19F7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7350" y="21967106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13">
              <a:extLst>
                <a:ext uri="{FF2B5EF4-FFF2-40B4-BE49-F238E27FC236}">
                  <a16:creationId xmlns:a16="http://schemas.microsoft.com/office/drawing/2014/main" id="{3E10E791-B1FD-FC16-26E3-DA53EA29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5450" y="21967106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14">
              <a:extLst>
                <a:ext uri="{FF2B5EF4-FFF2-40B4-BE49-F238E27FC236}">
                  <a16:creationId xmlns:a16="http://schemas.microsoft.com/office/drawing/2014/main" id="{CD3597B2-747B-E859-99A7-B4EA3B981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3763" y="2165754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7" name="Rectangle 215">
              <a:extLst>
                <a:ext uri="{FF2B5EF4-FFF2-40B4-BE49-F238E27FC236}">
                  <a16:creationId xmlns:a16="http://schemas.microsoft.com/office/drawing/2014/main" id="{36BB091F-DC8F-441D-C14C-84FB78D3B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8613" y="21741681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" name="Rectangle 216">
              <a:extLst>
                <a:ext uri="{FF2B5EF4-FFF2-40B4-BE49-F238E27FC236}">
                  <a16:creationId xmlns:a16="http://schemas.microsoft.com/office/drawing/2014/main" id="{1E9FF6E2-0ABC-4D13-50E7-4B19DD49E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8500" y="21830581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9" name="Rectangle 217">
              <a:extLst>
                <a:ext uri="{FF2B5EF4-FFF2-40B4-BE49-F238E27FC236}">
                  <a16:creationId xmlns:a16="http://schemas.microsoft.com/office/drawing/2014/main" id="{5E94C387-3D2E-EDBC-ABA7-3BD0ED5AD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6150" y="2203219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0" name="Rectangle 218">
              <a:extLst>
                <a:ext uri="{FF2B5EF4-FFF2-40B4-BE49-F238E27FC236}">
                  <a16:creationId xmlns:a16="http://schemas.microsoft.com/office/drawing/2014/main" id="{89D647BC-7BBE-BFDB-0F3B-1C2CAFC11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0" y="22538606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" name="Rectangle 219">
              <a:extLst>
                <a:ext uri="{FF2B5EF4-FFF2-40B4-BE49-F238E27FC236}">
                  <a16:creationId xmlns:a16="http://schemas.microsoft.com/office/drawing/2014/main" id="{BB40C79C-E875-A11B-94DE-25AFEB3A7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3050" y="22144906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" name="Rectangle 220">
              <a:extLst>
                <a:ext uri="{FF2B5EF4-FFF2-40B4-BE49-F238E27FC236}">
                  <a16:creationId xmlns:a16="http://schemas.microsoft.com/office/drawing/2014/main" id="{E8994C48-B869-7E3E-58B4-A00E1DD2C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1475" y="22538606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" name="Rectangle 221">
              <a:extLst>
                <a:ext uri="{FF2B5EF4-FFF2-40B4-BE49-F238E27FC236}">
                  <a16:creationId xmlns:a16="http://schemas.microsoft.com/office/drawing/2014/main" id="{9421AC9B-92EF-D9C6-ADF4-8B458A861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9338" y="22281431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4" name="Rectangle 222">
              <a:extLst>
                <a:ext uri="{FF2B5EF4-FFF2-40B4-BE49-F238E27FC236}">
                  <a16:creationId xmlns:a16="http://schemas.microsoft.com/office/drawing/2014/main" id="{DE2A5168-39EA-BA72-0B6E-A924767D4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5538" y="22281431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5" name="Rectangle 223">
              <a:extLst>
                <a:ext uri="{FF2B5EF4-FFF2-40B4-BE49-F238E27FC236}">
                  <a16:creationId xmlns:a16="http://schemas.microsoft.com/office/drawing/2014/main" id="{D094F37B-B361-3C56-1FF0-AA431AD1F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1850" y="22552893"/>
              <a:ext cx="4167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|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" name="Line 224">
              <a:extLst>
                <a:ext uri="{FF2B5EF4-FFF2-40B4-BE49-F238E27FC236}">
                  <a16:creationId xmlns:a16="http://schemas.microsoft.com/office/drawing/2014/main" id="{C0E6BB8F-6FD3-6B3C-CF66-B26FF7AFE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6288" y="23383156"/>
              <a:ext cx="8489950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27" name="Line 225">
              <a:extLst>
                <a:ext uri="{FF2B5EF4-FFF2-40B4-BE49-F238E27FC236}">
                  <a16:creationId xmlns:a16="http://schemas.microsoft.com/office/drawing/2014/main" id="{DD4DD724-5570-134B-8F25-2C9590DC3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2175" y="23383156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28" name="Rectangle 226">
              <a:extLst>
                <a:ext uri="{FF2B5EF4-FFF2-40B4-BE49-F238E27FC236}">
                  <a16:creationId xmlns:a16="http://schemas.microsoft.com/office/drawing/2014/main" id="{1A39F76F-79B0-A6DF-C6F0-4172EFB7C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6847" y="23484756"/>
              <a:ext cx="929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9" name="Line 227">
              <a:extLst>
                <a:ext uri="{FF2B5EF4-FFF2-40B4-BE49-F238E27FC236}">
                  <a16:creationId xmlns:a16="http://schemas.microsoft.com/office/drawing/2014/main" id="{A6E9C81E-E3D3-C2D5-CCD6-344FD78BC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06238" y="23383156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30" name="Rectangle 228">
              <a:extLst>
                <a:ext uri="{FF2B5EF4-FFF2-40B4-BE49-F238E27FC236}">
                  <a16:creationId xmlns:a16="http://schemas.microsoft.com/office/drawing/2014/main" id="{C15009BD-8506-8AAD-2640-E5E3A1618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9322" y="23484756"/>
              <a:ext cx="929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1" name="Line 229">
              <a:extLst>
                <a:ext uri="{FF2B5EF4-FFF2-40B4-BE49-F238E27FC236}">
                  <a16:creationId xmlns:a16="http://schemas.microsoft.com/office/drawing/2014/main" id="{0D9BD274-B3EE-921D-865F-475BD5B14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58713" y="23383156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32" name="Rectangle 230">
              <a:extLst>
                <a:ext uri="{FF2B5EF4-FFF2-40B4-BE49-F238E27FC236}">
                  <a16:creationId xmlns:a16="http://schemas.microsoft.com/office/drawing/2014/main" id="{C177794D-DC21-CB96-D107-D3DE819C4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3384" y="23484756"/>
              <a:ext cx="929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4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3" name="Line 231">
              <a:extLst>
                <a:ext uri="{FF2B5EF4-FFF2-40B4-BE49-F238E27FC236}">
                  <a16:creationId xmlns:a16="http://schemas.microsoft.com/office/drawing/2014/main" id="{97D8B8BD-A7D5-930A-B732-A0B087B11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08013" y="23383156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34" name="Rectangle 232">
              <a:extLst>
                <a:ext uri="{FF2B5EF4-FFF2-40B4-BE49-F238E27FC236}">
                  <a16:creationId xmlns:a16="http://schemas.microsoft.com/office/drawing/2014/main" id="{37C448DB-236B-B88B-D4D2-362A80838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5859" y="23484756"/>
              <a:ext cx="929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6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5" name="Line 233">
              <a:extLst>
                <a:ext uri="{FF2B5EF4-FFF2-40B4-BE49-F238E27FC236}">
                  <a16:creationId xmlns:a16="http://schemas.microsoft.com/office/drawing/2014/main" id="{A67599A9-43C7-EB47-5A73-5A1BFA409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0488" y="23383156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36" name="Rectangle 234">
              <a:extLst>
                <a:ext uri="{FF2B5EF4-FFF2-40B4-BE49-F238E27FC236}">
                  <a16:creationId xmlns:a16="http://schemas.microsoft.com/office/drawing/2014/main" id="{FDE82933-5AA0-6B24-6B76-8606DEFDD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9922" y="23484756"/>
              <a:ext cx="929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8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7" name="Line 235">
              <a:extLst>
                <a:ext uri="{FF2B5EF4-FFF2-40B4-BE49-F238E27FC236}">
                  <a16:creationId xmlns:a16="http://schemas.microsoft.com/office/drawing/2014/main" id="{7D6CCA10-5BF0-1560-6776-C50331A36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4550" y="23383156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38" name="Rectangle 236">
              <a:extLst>
                <a:ext uri="{FF2B5EF4-FFF2-40B4-BE49-F238E27FC236}">
                  <a16:creationId xmlns:a16="http://schemas.microsoft.com/office/drawing/2014/main" id="{E1B9DA60-FF02-52B1-C96B-D69E5CD9E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0717" y="23484756"/>
              <a:ext cx="1859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9" name="Line 237">
              <a:extLst>
                <a:ext uri="{FF2B5EF4-FFF2-40B4-BE49-F238E27FC236}">
                  <a16:creationId xmlns:a16="http://schemas.microsoft.com/office/drawing/2014/main" id="{9D6CFB34-FBB2-B31B-5A41-CE3186160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67025" y="23383156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40" name="Rectangle 238">
              <a:extLst>
                <a:ext uri="{FF2B5EF4-FFF2-40B4-BE49-F238E27FC236}">
                  <a16:creationId xmlns:a16="http://schemas.microsoft.com/office/drawing/2014/main" id="{1C92FCD7-4174-8181-3914-7AD044002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0017" y="23484756"/>
              <a:ext cx="1859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1" name="Line 239">
              <a:extLst>
                <a:ext uri="{FF2B5EF4-FFF2-40B4-BE49-F238E27FC236}">
                  <a16:creationId xmlns:a16="http://schemas.microsoft.com/office/drawing/2014/main" id="{BB737CE9-0E27-2D29-217C-2A045FF68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19500" y="23383156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42" name="Rectangle 240">
              <a:extLst>
                <a:ext uri="{FF2B5EF4-FFF2-40B4-BE49-F238E27FC236}">
                  <a16:creationId xmlns:a16="http://schemas.microsoft.com/office/drawing/2014/main" id="{DEE140CC-4B25-118D-0A43-2E704E26D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2492" y="23484756"/>
              <a:ext cx="1859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14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" name="Line 241">
              <a:extLst>
                <a:ext uri="{FF2B5EF4-FFF2-40B4-BE49-F238E27FC236}">
                  <a16:creationId xmlns:a16="http://schemas.microsoft.com/office/drawing/2014/main" id="{D58DBEF4-9A12-50D9-7640-8A51EC582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73563" y="23383156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44" name="Rectangle 242">
              <a:extLst>
                <a:ext uri="{FF2B5EF4-FFF2-40B4-BE49-F238E27FC236}">
                  <a16:creationId xmlns:a16="http://schemas.microsoft.com/office/drawing/2014/main" id="{BD23DF53-36B1-8061-8525-B89A5FA09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6555" y="23484756"/>
              <a:ext cx="1859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16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5" name="Line 243">
              <a:extLst>
                <a:ext uri="{FF2B5EF4-FFF2-40B4-BE49-F238E27FC236}">
                  <a16:creationId xmlns:a16="http://schemas.microsoft.com/office/drawing/2014/main" id="{D41B01B4-2BFD-054F-E366-D577C16A5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26038" y="23383156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46" name="Rectangle 244">
              <a:extLst>
                <a:ext uri="{FF2B5EF4-FFF2-40B4-BE49-F238E27FC236}">
                  <a16:creationId xmlns:a16="http://schemas.microsoft.com/office/drawing/2014/main" id="{D24CEAD0-E67D-67EF-27E8-B4EF9C543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29030" y="23484756"/>
              <a:ext cx="1859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18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7" name="Line 245">
              <a:extLst>
                <a:ext uri="{FF2B5EF4-FFF2-40B4-BE49-F238E27FC236}">
                  <a16:creationId xmlns:a16="http://schemas.microsoft.com/office/drawing/2014/main" id="{8B9C70D6-C884-C9DC-438C-3B40700D77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80100" y="23383156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48" name="Rectangle 246">
              <a:extLst>
                <a:ext uri="{FF2B5EF4-FFF2-40B4-BE49-F238E27FC236}">
                  <a16:creationId xmlns:a16="http://schemas.microsoft.com/office/drawing/2014/main" id="{2D2CDE35-92AC-79A5-C909-80ECD42A6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3092" y="23484756"/>
              <a:ext cx="1859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20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9" name="Line 247">
              <a:extLst>
                <a:ext uri="{FF2B5EF4-FFF2-40B4-BE49-F238E27FC236}">
                  <a16:creationId xmlns:a16="http://schemas.microsoft.com/office/drawing/2014/main" id="{B68D9CD3-0D0A-64DD-9D98-6644C161EE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32575" y="23383156"/>
              <a:ext cx="0" cy="793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50" name="Rectangle 248">
              <a:extLst>
                <a:ext uri="{FF2B5EF4-FFF2-40B4-BE49-F238E27FC236}">
                  <a16:creationId xmlns:a16="http://schemas.microsoft.com/office/drawing/2014/main" id="{955B6DCF-3027-1A7E-F7AA-F1DC1D33F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5567" y="23484756"/>
              <a:ext cx="1859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22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1" name="Rectangle 249">
              <a:extLst>
                <a:ext uri="{FF2B5EF4-FFF2-40B4-BE49-F238E27FC236}">
                  <a16:creationId xmlns:a16="http://schemas.microsoft.com/office/drawing/2014/main" id="{8F6C3A53-7602-2517-91CE-DFCA1EA0F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7660" y="23741931"/>
              <a:ext cx="20951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Months from Randomization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2" name="Line 250">
              <a:extLst>
                <a:ext uri="{FF2B5EF4-FFF2-40B4-BE49-F238E27FC236}">
                  <a16:creationId xmlns:a16="http://schemas.microsoft.com/office/drawing/2014/main" id="{47EEEE73-9186-0013-E9E8-991974747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36288" y="20841568"/>
              <a:ext cx="0" cy="2541587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53" name="Line 251">
              <a:extLst>
                <a:ext uri="{FF2B5EF4-FFF2-40B4-BE49-F238E27FC236}">
                  <a16:creationId xmlns:a16="http://schemas.microsoft.com/office/drawing/2014/main" id="{39546A21-2759-6528-F108-F03FE76CC1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71200" y="22960881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54" name="Rectangle 252">
              <a:extLst>
                <a:ext uri="{FF2B5EF4-FFF2-40B4-BE49-F238E27FC236}">
                  <a16:creationId xmlns:a16="http://schemas.microsoft.com/office/drawing/2014/main" id="{04FFD253-C192-4C7F-B775-3DF713364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3918" y="22860868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5" name="Line 253">
              <a:extLst>
                <a:ext uri="{FF2B5EF4-FFF2-40B4-BE49-F238E27FC236}">
                  <a16:creationId xmlns:a16="http://schemas.microsoft.com/office/drawing/2014/main" id="{3369FCE3-DAD1-9549-DC5D-06F6D70D46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71200" y="22759268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56" name="Rectangle 254">
              <a:extLst>
                <a:ext uri="{FF2B5EF4-FFF2-40B4-BE49-F238E27FC236}">
                  <a16:creationId xmlns:a16="http://schemas.microsoft.com/office/drawing/2014/main" id="{765AC3EE-E059-B824-1692-83BCD1BCD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3918" y="22659256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0.1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7" name="Line 255">
              <a:extLst>
                <a:ext uri="{FF2B5EF4-FFF2-40B4-BE49-F238E27FC236}">
                  <a16:creationId xmlns:a16="http://schemas.microsoft.com/office/drawing/2014/main" id="{D528F573-11C6-5273-C47A-C39F27D776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71200" y="22557656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58" name="Rectangle 256">
              <a:extLst>
                <a:ext uri="{FF2B5EF4-FFF2-40B4-BE49-F238E27FC236}">
                  <a16:creationId xmlns:a16="http://schemas.microsoft.com/office/drawing/2014/main" id="{720DEBB0-02CC-D750-44C7-B83567BC5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3918" y="22457643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9" name="Line 257">
              <a:extLst>
                <a:ext uri="{FF2B5EF4-FFF2-40B4-BE49-F238E27FC236}">
                  <a16:creationId xmlns:a16="http://schemas.microsoft.com/office/drawing/2014/main" id="{04DA7F5E-CBB8-46FA-E926-483B613DE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71200" y="22356043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60" name="Rectangle 258">
              <a:extLst>
                <a:ext uri="{FF2B5EF4-FFF2-40B4-BE49-F238E27FC236}">
                  <a16:creationId xmlns:a16="http://schemas.microsoft.com/office/drawing/2014/main" id="{7B59DA0B-348B-3D0B-6402-6F170C1B6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3918" y="22256031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0.3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1" name="Line 259">
              <a:extLst>
                <a:ext uri="{FF2B5EF4-FFF2-40B4-BE49-F238E27FC236}">
                  <a16:creationId xmlns:a16="http://schemas.microsoft.com/office/drawing/2014/main" id="{46626BEB-56DF-23F8-54F2-D2AAC307B2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71200" y="22154431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62" name="Rectangle 260">
              <a:extLst>
                <a:ext uri="{FF2B5EF4-FFF2-40B4-BE49-F238E27FC236}">
                  <a16:creationId xmlns:a16="http://schemas.microsoft.com/office/drawing/2014/main" id="{15971C69-E4E8-1F15-8637-0297F7D37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3918" y="22054418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0.4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3" name="Line 261">
              <a:extLst>
                <a:ext uri="{FF2B5EF4-FFF2-40B4-BE49-F238E27FC236}">
                  <a16:creationId xmlns:a16="http://schemas.microsoft.com/office/drawing/2014/main" id="{01B50B1A-B8CC-AE2A-6B48-98C93D6C0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71200" y="21952818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64" name="Rectangle 262">
              <a:extLst>
                <a:ext uri="{FF2B5EF4-FFF2-40B4-BE49-F238E27FC236}">
                  <a16:creationId xmlns:a16="http://schemas.microsoft.com/office/drawing/2014/main" id="{32560CF0-FF79-94EE-63C9-BB9292666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3918" y="21852806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0.5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5" name="Line 263">
              <a:extLst>
                <a:ext uri="{FF2B5EF4-FFF2-40B4-BE49-F238E27FC236}">
                  <a16:creationId xmlns:a16="http://schemas.microsoft.com/office/drawing/2014/main" id="{C70B6FE1-67BD-96ED-4B87-B3DDE9716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71200" y="21751206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66" name="Rectangle 264">
              <a:extLst>
                <a:ext uri="{FF2B5EF4-FFF2-40B4-BE49-F238E27FC236}">
                  <a16:creationId xmlns:a16="http://schemas.microsoft.com/office/drawing/2014/main" id="{F82EF0A9-0B8C-BA75-F181-14A925ED7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3918" y="21655956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0.6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7" name="Line 265">
              <a:extLst>
                <a:ext uri="{FF2B5EF4-FFF2-40B4-BE49-F238E27FC236}">
                  <a16:creationId xmlns:a16="http://schemas.microsoft.com/office/drawing/2014/main" id="{596411DA-E60C-1A93-BF94-9766F50934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71200" y="21549593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68" name="Rectangle 266">
              <a:extLst>
                <a:ext uri="{FF2B5EF4-FFF2-40B4-BE49-F238E27FC236}">
                  <a16:creationId xmlns:a16="http://schemas.microsoft.com/office/drawing/2014/main" id="{EFE1B73A-0032-762F-13FC-7EEA66015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3918" y="21454343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0.7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9" name="Line 267">
              <a:extLst>
                <a:ext uri="{FF2B5EF4-FFF2-40B4-BE49-F238E27FC236}">
                  <a16:creationId xmlns:a16="http://schemas.microsoft.com/office/drawing/2014/main" id="{DFE14AE1-E6CB-F530-5802-24EB3C7C90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71200" y="21352743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70" name="Rectangle 268">
              <a:extLst>
                <a:ext uri="{FF2B5EF4-FFF2-40B4-BE49-F238E27FC236}">
                  <a16:creationId xmlns:a16="http://schemas.microsoft.com/office/drawing/2014/main" id="{EC52ABEE-9718-6E95-7279-397D1768B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3918" y="21252731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0.8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1" name="Line 269">
              <a:extLst>
                <a:ext uri="{FF2B5EF4-FFF2-40B4-BE49-F238E27FC236}">
                  <a16:creationId xmlns:a16="http://schemas.microsoft.com/office/drawing/2014/main" id="{EF41E2CE-8C8E-19E2-13A2-83B703195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71200" y="21151131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72" name="Rectangle 270">
              <a:extLst>
                <a:ext uri="{FF2B5EF4-FFF2-40B4-BE49-F238E27FC236}">
                  <a16:creationId xmlns:a16="http://schemas.microsoft.com/office/drawing/2014/main" id="{CE7839FD-F4F6-675D-3114-A2B21E68A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3918" y="21051118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0.9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3" name="Line 271">
              <a:extLst>
                <a:ext uri="{FF2B5EF4-FFF2-40B4-BE49-F238E27FC236}">
                  <a16:creationId xmlns:a16="http://schemas.microsoft.com/office/drawing/2014/main" id="{BC0BEAF4-CF4D-BE7F-995E-56BAB9CB8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71200" y="20949518"/>
              <a:ext cx="6508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74" name="Rectangle 272">
              <a:extLst>
                <a:ext uri="{FF2B5EF4-FFF2-40B4-BE49-F238E27FC236}">
                  <a16:creationId xmlns:a16="http://schemas.microsoft.com/office/drawing/2014/main" id="{96362295-9712-98C0-82D3-2D9AC7BC4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3918" y="20849506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1.0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5" name="Rectangle 273">
              <a:extLst>
                <a:ext uri="{FF2B5EF4-FFF2-40B4-BE49-F238E27FC236}">
                  <a16:creationId xmlns:a16="http://schemas.microsoft.com/office/drawing/2014/main" id="{B654564B-2460-DA31-90E8-AEE0802A8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5400" y="23068831"/>
              <a:ext cx="7469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Docetaxel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6" name="Line 274">
              <a:extLst>
                <a:ext uri="{FF2B5EF4-FFF2-40B4-BE49-F238E27FC236}">
                  <a16:creationId xmlns:a16="http://schemas.microsoft.com/office/drawing/2014/main" id="{869A87C4-5CC5-7DE2-B1AF-24897BAD7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5188" y="23189481"/>
              <a:ext cx="369888" cy="0"/>
            </a:xfrm>
            <a:prstGeom prst="line">
              <a:avLst/>
            </a:prstGeom>
            <a:noFill/>
            <a:ln w="23813" cap="flat">
              <a:solidFill>
                <a:srgbClr val="B21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77" name="Rectangle 275">
              <a:extLst>
                <a:ext uri="{FF2B5EF4-FFF2-40B4-BE49-F238E27FC236}">
                  <a16:creationId xmlns:a16="http://schemas.microsoft.com/office/drawing/2014/main" id="{4D424912-2AF8-0090-30D3-1615CFA1D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4925" y="22852931"/>
              <a:ext cx="70852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Sotorasib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8" name="Line 276">
              <a:extLst>
                <a:ext uri="{FF2B5EF4-FFF2-40B4-BE49-F238E27FC236}">
                  <a16:creationId xmlns:a16="http://schemas.microsoft.com/office/drawing/2014/main" id="{9D5F0051-D743-AAB8-096D-50E71B4C2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39475" y="22970406"/>
              <a:ext cx="368300" cy="0"/>
            </a:xfrm>
            <a:prstGeom prst="line">
              <a:avLst/>
            </a:prstGeom>
            <a:noFill/>
            <a:ln w="23813" cap="sq">
              <a:solidFill>
                <a:srgbClr val="2A25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79" name="Rectangle 277">
              <a:extLst>
                <a:ext uri="{FF2B5EF4-FFF2-40B4-BE49-F238E27FC236}">
                  <a16:creationId xmlns:a16="http://schemas.microsoft.com/office/drawing/2014/main" id="{B09F0891-1427-1EE8-E7EC-3ED2F5241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6342" y="24168968"/>
              <a:ext cx="1635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40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0" name="Rectangle 278">
              <a:extLst>
                <a:ext uri="{FF2B5EF4-FFF2-40B4-BE49-F238E27FC236}">
                  <a16:creationId xmlns:a16="http://schemas.microsoft.com/office/drawing/2014/main" id="{7227E3EB-9FF4-0B73-B944-D16880DDE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0404" y="24168968"/>
              <a:ext cx="1635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36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1" name="Rectangle 279">
              <a:extLst>
                <a:ext uri="{FF2B5EF4-FFF2-40B4-BE49-F238E27FC236}">
                  <a16:creationId xmlns:a16="http://schemas.microsoft.com/office/drawing/2014/main" id="{4020EB0D-A4B7-BBEC-84F4-616791E44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2879" y="24168968"/>
              <a:ext cx="1635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27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2" name="Rectangle 280">
              <a:extLst>
                <a:ext uri="{FF2B5EF4-FFF2-40B4-BE49-F238E27FC236}">
                  <a16:creationId xmlns:a16="http://schemas.microsoft.com/office/drawing/2014/main" id="{8D35BD2F-5DDF-A34D-DD2D-C56355728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6942" y="24168968"/>
              <a:ext cx="1635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15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3" name="Rectangle 281">
              <a:extLst>
                <a:ext uri="{FF2B5EF4-FFF2-40B4-BE49-F238E27FC236}">
                  <a16:creationId xmlns:a16="http://schemas.microsoft.com/office/drawing/2014/main" id="{8130E1BA-FDE0-3D59-ADC3-1D4DF7106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9417" y="24168968"/>
              <a:ext cx="1635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13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4" name="Rectangle 282">
              <a:extLst>
                <a:ext uri="{FF2B5EF4-FFF2-40B4-BE49-F238E27FC236}">
                  <a16:creationId xmlns:a16="http://schemas.microsoft.com/office/drawing/2014/main" id="{60DCA0E9-7684-CBA9-E2CC-16C8BE15F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5602" y="24168968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9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5" name="Rectangle 283">
              <a:extLst>
                <a:ext uri="{FF2B5EF4-FFF2-40B4-BE49-F238E27FC236}">
                  <a16:creationId xmlns:a16="http://schemas.microsoft.com/office/drawing/2014/main" id="{413BC328-A658-3351-72C9-08FA8FC5D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8077" y="24168968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6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6" name="Rectangle 284">
              <a:extLst>
                <a:ext uri="{FF2B5EF4-FFF2-40B4-BE49-F238E27FC236}">
                  <a16:creationId xmlns:a16="http://schemas.microsoft.com/office/drawing/2014/main" id="{CB194B3A-B3F9-E160-63CF-ABAEBF8A4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2139" y="24168968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6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7" name="Rectangle 285">
              <a:extLst>
                <a:ext uri="{FF2B5EF4-FFF2-40B4-BE49-F238E27FC236}">
                  <a16:creationId xmlns:a16="http://schemas.microsoft.com/office/drawing/2014/main" id="{3F58D2CA-88D6-C66B-6BB2-A5E3B5A51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9852" y="24168968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5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8" name="Rectangle 286">
              <a:extLst>
                <a:ext uri="{FF2B5EF4-FFF2-40B4-BE49-F238E27FC236}">
                  <a16:creationId xmlns:a16="http://schemas.microsoft.com/office/drawing/2014/main" id="{E71B4D42-4FA0-F25B-1270-9619D165A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3914" y="24168968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2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9" name="Rectangle 287">
              <a:extLst>
                <a:ext uri="{FF2B5EF4-FFF2-40B4-BE49-F238E27FC236}">
                  <a16:creationId xmlns:a16="http://schemas.microsoft.com/office/drawing/2014/main" id="{D874CE83-1C46-55A2-C42B-36D55F492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6389" y="24168968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1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0" name="Rectangle 288">
              <a:extLst>
                <a:ext uri="{FF2B5EF4-FFF2-40B4-BE49-F238E27FC236}">
                  <a16:creationId xmlns:a16="http://schemas.microsoft.com/office/drawing/2014/main" id="{CBE8CCE1-2104-6E8F-9109-B68139C55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0452" y="24168968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1" name="Rectangle 289">
              <a:extLst>
                <a:ext uri="{FF2B5EF4-FFF2-40B4-BE49-F238E27FC236}">
                  <a16:creationId xmlns:a16="http://schemas.microsoft.com/office/drawing/2014/main" id="{9B1DC212-2077-8D12-EA1F-276E16EAB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6342" y="24361056"/>
              <a:ext cx="1635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29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2" name="Rectangle 290">
              <a:extLst>
                <a:ext uri="{FF2B5EF4-FFF2-40B4-BE49-F238E27FC236}">
                  <a16:creationId xmlns:a16="http://schemas.microsoft.com/office/drawing/2014/main" id="{EFCE20B8-352A-5B55-27EE-72AEA8176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0404" y="24361056"/>
              <a:ext cx="1635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21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3" name="Rectangle 291">
              <a:extLst>
                <a:ext uri="{FF2B5EF4-FFF2-40B4-BE49-F238E27FC236}">
                  <a16:creationId xmlns:a16="http://schemas.microsoft.com/office/drawing/2014/main" id="{BCA7D735-BE2D-1C08-A153-A3F8A83DA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2879" y="24361056"/>
              <a:ext cx="1635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12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4" name="Rectangle 292">
              <a:extLst>
                <a:ext uri="{FF2B5EF4-FFF2-40B4-BE49-F238E27FC236}">
                  <a16:creationId xmlns:a16="http://schemas.microsoft.com/office/drawing/2014/main" id="{BE4A38E4-03CB-EBA2-FC0B-582119CD0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9064" y="24361056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6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5" name="Rectangle 293">
              <a:extLst>
                <a:ext uri="{FF2B5EF4-FFF2-40B4-BE49-F238E27FC236}">
                  <a16:creationId xmlns:a16="http://schemas.microsoft.com/office/drawing/2014/main" id="{40C76AE1-0E6E-2C11-4EC9-4AB5F5A89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3127" y="24361056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3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6" name="Rectangle 294">
              <a:extLst>
                <a:ext uri="{FF2B5EF4-FFF2-40B4-BE49-F238E27FC236}">
                  <a16:creationId xmlns:a16="http://schemas.microsoft.com/office/drawing/2014/main" id="{4D9AE019-4D47-57C9-F8B5-6E7F3FCF7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5602" y="24361056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2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7" name="Rectangle 295">
              <a:extLst>
                <a:ext uri="{FF2B5EF4-FFF2-40B4-BE49-F238E27FC236}">
                  <a16:creationId xmlns:a16="http://schemas.microsoft.com/office/drawing/2014/main" id="{4A12D93A-6E33-5159-0AFD-8C515D5AB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8077" y="24361056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2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8" name="Rectangle 296">
              <a:extLst>
                <a:ext uri="{FF2B5EF4-FFF2-40B4-BE49-F238E27FC236}">
                  <a16:creationId xmlns:a16="http://schemas.microsoft.com/office/drawing/2014/main" id="{2EA80B49-B5A6-9BCB-0413-1463A34EB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2139" y="24361056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1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" name="Rectangle 297">
              <a:extLst>
                <a:ext uri="{FF2B5EF4-FFF2-40B4-BE49-F238E27FC236}">
                  <a16:creationId xmlns:a16="http://schemas.microsoft.com/office/drawing/2014/main" id="{C34F0712-7631-261B-ECB7-0BC9F6E59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9852" y="24361056"/>
              <a:ext cx="817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" name="Rectangle 298">
              <a:extLst>
                <a:ext uri="{FF2B5EF4-FFF2-40B4-BE49-F238E27FC236}">
                  <a16:creationId xmlns:a16="http://schemas.microsoft.com/office/drawing/2014/main" id="{DAF40AC7-2C95-DDD4-02FD-6883609BE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4502" y="24168968"/>
              <a:ext cx="6219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Sotorasib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" name="Rectangle 299">
              <a:extLst>
                <a:ext uri="{FF2B5EF4-FFF2-40B4-BE49-F238E27FC236}">
                  <a16:creationId xmlns:a16="http://schemas.microsoft.com/office/drawing/2014/main" id="{117F0447-5BCC-B830-6165-52A222ED6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4502" y="24361056"/>
              <a:ext cx="65402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Docetaxel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2" name="Rectangle 300">
              <a:extLst>
                <a:ext uri="{FF2B5EF4-FFF2-40B4-BE49-F238E27FC236}">
                  <a16:creationId xmlns:a16="http://schemas.microsoft.com/office/drawing/2014/main" id="{D22A8211-0403-5B9B-A4FD-BF0DBAB6A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4502" y="23975611"/>
              <a:ext cx="172483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Number of patients at risk: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3" name="Line 301">
              <a:extLst>
                <a:ext uri="{FF2B5EF4-FFF2-40B4-BE49-F238E27FC236}">
                  <a16:creationId xmlns:a16="http://schemas.microsoft.com/office/drawing/2014/main" id="{F1EE25BF-DE9C-3D17-2941-320A1737A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67025" y="22281430"/>
              <a:ext cx="0" cy="1063625"/>
            </a:xfrm>
            <a:prstGeom prst="line">
              <a:avLst/>
            </a:prstGeom>
            <a:noFill/>
            <a:ln w="25400" cap="sq">
              <a:solidFill>
                <a:srgbClr val="6D6E7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04" name="Rectangle 302">
              <a:extLst>
                <a:ext uri="{FF2B5EF4-FFF2-40B4-BE49-F238E27FC236}">
                  <a16:creationId xmlns:a16="http://schemas.microsoft.com/office/drawing/2014/main" id="{B0717BA3-8709-4200-BE01-86BC72F03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9333" y="22005800"/>
              <a:ext cx="4744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2A25D9"/>
                  </a:solidFill>
                  <a:effectLst/>
                  <a:latin typeface="Arial Narrow" panose="020B0606020202030204" pitchFamily="34" charset="0"/>
                </a:rPr>
                <a:t>33.9%</a:t>
              </a:r>
              <a:endPara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5" name="Rectangle 303">
              <a:extLst>
                <a:ext uri="{FF2B5EF4-FFF2-40B4-BE49-F238E27FC236}">
                  <a16:creationId xmlns:a16="http://schemas.microsoft.com/office/drawing/2014/main" id="{FC5D568B-C813-68D4-B259-D4F6CE382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1548" y="22406586"/>
              <a:ext cx="4744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B2182B"/>
                  </a:solidFill>
                  <a:effectLst/>
                  <a:latin typeface="Arial Narrow" panose="020B0606020202030204" pitchFamily="34" charset="0"/>
                </a:rPr>
                <a:t>14.3%</a:t>
              </a:r>
              <a:endPara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B3D78114-3855-F3B6-0427-18EFE0CCB4A8}"/>
                </a:ext>
              </a:extLst>
            </p:cNvPr>
            <p:cNvGrpSpPr/>
            <p:nvPr/>
          </p:nvGrpSpPr>
          <p:grpSpPr>
            <a:xfrm>
              <a:off x="14774973" y="20758124"/>
              <a:ext cx="4541911" cy="897902"/>
              <a:chOff x="14623205" y="15225880"/>
              <a:chExt cx="4541911" cy="897902"/>
            </a:xfrm>
          </p:grpSpPr>
          <p:sp>
            <p:nvSpPr>
              <p:cNvPr id="308" name="Rectangle 175">
                <a:extLst>
                  <a:ext uri="{FF2B5EF4-FFF2-40B4-BE49-F238E27FC236}">
                    <a16:creationId xmlns:a16="http://schemas.microsoft.com/office/drawing/2014/main" id="{A3C4E866-A04B-0F77-9270-72F732646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8682" y="15908338"/>
                <a:ext cx="28693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0.03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09" name="Rectangle 176">
                <a:extLst>
                  <a:ext uri="{FF2B5EF4-FFF2-40B4-BE49-F238E27FC236}">
                    <a16:creationId xmlns:a16="http://schemas.microsoft.com/office/drawing/2014/main" id="{11E19B0B-4CFD-1135-E859-2E58082D0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3205" y="15908338"/>
                <a:ext cx="11060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p-value (1-sided)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0" name="Rectangle 177">
                <a:extLst>
                  <a:ext uri="{FF2B5EF4-FFF2-40B4-BE49-F238E27FC236}">
                    <a16:creationId xmlns:a16="http://schemas.microsoft.com/office/drawing/2014/main" id="{E94791DF-A149-8E08-6562-52CE5FA29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9187" y="15716250"/>
                <a:ext cx="108523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0.53 (0.28, 1.03)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11" name="Rectangle 178">
                <a:extLst>
                  <a:ext uri="{FF2B5EF4-FFF2-40B4-BE49-F238E27FC236}">
                    <a16:creationId xmlns:a16="http://schemas.microsoft.com/office/drawing/2014/main" id="{89D29739-A919-27E6-1E8C-1327AD755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3205" y="15716250"/>
                <a:ext cx="22474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HR (sotorasib/docetaxel) (95% CI)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2" name="Rectangle 179">
                <a:extLst>
                  <a:ext uri="{FF2B5EF4-FFF2-40B4-BE49-F238E27FC236}">
                    <a16:creationId xmlns:a16="http://schemas.microsoft.com/office/drawing/2014/main" id="{874D960F-B5FA-C048-0E42-3E2A3A24C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5389" y="15524163"/>
                <a:ext cx="205185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4.5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13" name="Rectangle 180">
                <a:extLst>
                  <a:ext uri="{FF2B5EF4-FFF2-40B4-BE49-F238E27FC236}">
                    <a16:creationId xmlns:a16="http://schemas.microsoft.com/office/drawing/2014/main" id="{46110EFB-1BED-5699-9CF1-3810B359C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5198" y="15524163"/>
                <a:ext cx="20518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9.6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14" name="Rectangle 181">
                <a:extLst>
                  <a:ext uri="{FF2B5EF4-FFF2-40B4-BE49-F238E27FC236}">
                    <a16:creationId xmlns:a16="http://schemas.microsoft.com/office/drawing/2014/main" id="{BFDB870E-E108-06BC-4C41-A0FFD4E98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3205" y="15524163"/>
                <a:ext cx="13769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Median PFS, months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5" name="Rectangle 182">
                <a:extLst>
                  <a:ext uri="{FF2B5EF4-FFF2-40B4-BE49-F238E27FC236}">
                    <a16:creationId xmlns:a16="http://schemas.microsoft.com/office/drawing/2014/main" id="{1A85D15E-DF46-C432-4DB3-AF2509D7F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38205" y="15225880"/>
                <a:ext cx="1126911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Docetaxel (n=29)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16" name="Rectangle 183">
                <a:extLst>
                  <a:ext uri="{FF2B5EF4-FFF2-40B4-BE49-F238E27FC236}">
                    <a16:creationId xmlns:a16="http://schemas.microsoft.com/office/drawing/2014/main" id="{CF27AF3E-0495-7DBA-E4EA-A0C78D188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7395" y="15225880"/>
                <a:ext cx="109485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Sotorasib (n=40)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17" name="Line 184">
                <a:extLst>
                  <a:ext uri="{FF2B5EF4-FFF2-40B4-BE49-F238E27FC236}">
                    <a16:creationId xmlns:a16="http://schemas.microsoft.com/office/drawing/2014/main" id="{0E3AF0AE-E9C8-5742-55A6-1FFE148FD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17963" y="15473363"/>
                <a:ext cx="1201738" cy="0"/>
              </a:xfrm>
              <a:prstGeom prst="line">
                <a:avLst/>
              </a:prstGeom>
              <a:noFill/>
              <a:ln w="14288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318" name="Line 185">
                <a:extLst>
                  <a:ext uri="{FF2B5EF4-FFF2-40B4-BE49-F238E27FC236}">
                    <a16:creationId xmlns:a16="http://schemas.microsoft.com/office/drawing/2014/main" id="{54FD63C8-70F9-7A55-777E-42C1FC774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04980" y="15473363"/>
                <a:ext cx="1159536" cy="0"/>
              </a:xfrm>
              <a:prstGeom prst="line">
                <a:avLst/>
              </a:prstGeom>
              <a:noFill/>
              <a:ln w="14288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307" name="Rectangle 145">
              <a:extLst>
                <a:ext uri="{FF2B5EF4-FFF2-40B4-BE49-F238E27FC236}">
                  <a16:creationId xmlns:a16="http://schemas.microsoft.com/office/drawing/2014/main" id="{E25A5C2E-B569-C105-28C4-CA575B5F4A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200063" y="21915766"/>
              <a:ext cx="2170466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Proportion Surviving Without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Progression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16CD643-55E3-452E-ECBA-12705CFF086C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Dingemans A, et al. Poster presented at: American Society of Clinical Oncology; June 2–6, 2023; Chicago, IL. Poster #LBA9016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0777D-5D5F-26AC-46C7-12497ED82833}"/>
              </a:ext>
            </a:extLst>
          </p:cNvPr>
          <p:cNvSpPr txBox="1"/>
          <p:nvPr/>
        </p:nvSpPr>
        <p:spPr>
          <a:xfrm>
            <a:off x="4795965" y="6637373"/>
            <a:ext cx="2600071" cy="2122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319810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mgen Corporate">
  <a:themeElements>
    <a:clrScheme name="Custom 7">
      <a:dk1>
        <a:srgbClr val="000000"/>
      </a:dk1>
      <a:lt1>
        <a:srgbClr val="FFFFFF"/>
      </a:lt1>
      <a:dk2>
        <a:srgbClr val="605D75"/>
      </a:dk2>
      <a:lt2>
        <a:srgbClr val="ADADAD"/>
      </a:lt2>
      <a:accent1>
        <a:srgbClr val="0063C3"/>
      </a:accent1>
      <a:accent2>
        <a:srgbClr val="00BCE3"/>
      </a:accent2>
      <a:accent3>
        <a:srgbClr val="7EE0DD"/>
      </a:accent3>
      <a:accent4>
        <a:srgbClr val="2CC84D"/>
      </a:accent4>
      <a:accent5>
        <a:srgbClr val="FBE122"/>
      </a:accent5>
      <a:accent6>
        <a:srgbClr val="FF6720"/>
      </a:accent6>
      <a:hlink>
        <a:srgbClr val="151F6D"/>
      </a:hlink>
      <a:folHlink>
        <a:srgbClr val="830B5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508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030"/>
          </a:lnSpc>
          <a:defRPr sz="1400" dirty="0">
            <a:latin typeface="+mn-lt"/>
            <a:ea typeface="MS Mincho" panose="02020609040205080304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gen PPT_update_100422" id="{AFBF8AD3-DA8B-F845-80EC-613E041561F4}" vid="{891AC1A6-5322-D74F-8C7A-50FAA0570FF8}"/>
    </a:ext>
  </a:extLst>
</a:theme>
</file>

<file path=ppt/theme/theme2.xml><?xml version="1.0" encoding="utf-8"?>
<a:theme xmlns:a="http://schemas.openxmlformats.org/drawingml/2006/main" name="Neulasta Theme1.2">
  <a:themeElements>
    <a:clrScheme name="Neulasta 2">
      <a:dk1>
        <a:srgbClr val="161F46"/>
      </a:dk1>
      <a:lt1>
        <a:srgbClr val="FFFFFF"/>
      </a:lt1>
      <a:dk2>
        <a:srgbClr val="FFFFFF"/>
      </a:dk2>
      <a:lt2>
        <a:srgbClr val="3A52BB"/>
      </a:lt2>
      <a:accent1>
        <a:srgbClr val="3A52BB"/>
      </a:accent1>
      <a:accent2>
        <a:srgbClr val="43C7AA"/>
      </a:accent2>
      <a:accent3>
        <a:srgbClr val="FFFFFF"/>
      </a:accent3>
      <a:accent4>
        <a:srgbClr val="161F46"/>
      </a:accent4>
      <a:accent5>
        <a:srgbClr val="257D6A"/>
      </a:accent5>
      <a:accent6>
        <a:srgbClr val="A9E5D8"/>
      </a:accent6>
      <a:hlink>
        <a:srgbClr val="3A52BB"/>
      </a:hlink>
      <a:folHlink>
        <a:srgbClr val="43C7AA"/>
      </a:folHlink>
    </a:clrScheme>
    <a:fontScheme name="Metaanalysis_Neulas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taanalysis_Neulasta 1">
        <a:dk1>
          <a:srgbClr val="000000"/>
        </a:dk1>
        <a:lt1>
          <a:srgbClr val="EAEAEA"/>
        </a:lt1>
        <a:dk2>
          <a:srgbClr val="FFFFFF"/>
        </a:dk2>
        <a:lt2>
          <a:srgbClr val="5F5F5F"/>
        </a:lt2>
        <a:accent1>
          <a:srgbClr val="296DC0"/>
        </a:accent1>
        <a:accent2>
          <a:srgbClr val="66CCCC"/>
        </a:accent2>
        <a:accent3>
          <a:srgbClr val="F3F3F3"/>
        </a:accent3>
        <a:accent4>
          <a:srgbClr val="000000"/>
        </a:accent4>
        <a:accent5>
          <a:srgbClr val="ACBADC"/>
        </a:accent5>
        <a:accent6>
          <a:srgbClr val="5CB9B9"/>
        </a:accent6>
        <a:hlink>
          <a:srgbClr val="80808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aanalysis_Neulasta 2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96DC0"/>
        </a:accent1>
        <a:accent2>
          <a:srgbClr val="66CCCC"/>
        </a:accent2>
        <a:accent3>
          <a:srgbClr val="FFFFFF"/>
        </a:accent3>
        <a:accent4>
          <a:srgbClr val="000000"/>
        </a:accent4>
        <a:accent5>
          <a:srgbClr val="ACBADC"/>
        </a:accent5>
        <a:accent6>
          <a:srgbClr val="5CB9B9"/>
        </a:accent6>
        <a:hlink>
          <a:srgbClr val="80808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aanalysis_Neulasta 3">
        <a:dk1>
          <a:srgbClr val="000000"/>
        </a:dk1>
        <a:lt1>
          <a:srgbClr val="FFFFFF"/>
        </a:lt1>
        <a:dk2>
          <a:srgbClr val="FFFFFF"/>
        </a:dk2>
        <a:lt2>
          <a:srgbClr val="0000CC"/>
        </a:lt2>
        <a:accent1>
          <a:srgbClr val="296DC0"/>
        </a:accent1>
        <a:accent2>
          <a:srgbClr val="29BD96"/>
        </a:accent2>
        <a:accent3>
          <a:srgbClr val="FFFFFF"/>
        </a:accent3>
        <a:accent4>
          <a:srgbClr val="000000"/>
        </a:accent4>
        <a:accent5>
          <a:srgbClr val="ACBADC"/>
        </a:accent5>
        <a:accent6>
          <a:srgbClr val="24AB87"/>
        </a:accent6>
        <a:hlink>
          <a:srgbClr val="969696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76fffe7-cd2d-4632-848f-f4fab42e453c">
      <UserInfo>
        <DisplayName>Taylor DeVoe</DisplayName>
        <AccountId>13</AccountId>
        <AccountType/>
      </UserInfo>
      <UserInfo>
        <DisplayName>Hanna Belcher</DisplayName>
        <AccountId>15</AccountId>
        <AccountType/>
      </UserInfo>
      <UserInfo>
        <DisplayName>Sharon Karlsberg</DisplayName>
        <AccountId>12</AccountId>
        <AccountType/>
      </UserInfo>
      <UserInfo>
        <DisplayName>Jordana Geer</DisplayName>
        <AccountId>14</AccountId>
        <AccountType/>
      </UserInfo>
      <UserInfo>
        <DisplayName>Neil Gavigan</DisplayName>
        <AccountId>18</AccountId>
        <AccountType/>
      </UserInfo>
      <UserInfo>
        <DisplayName>John Payne</DisplayName>
        <AccountId>17</AccountId>
        <AccountType/>
      </UserInfo>
      <UserInfo>
        <DisplayName>Weslyn Lu</DisplayName>
        <AccountId>11</AccountId>
        <AccountType/>
      </UserInfo>
      <UserInfo>
        <DisplayName>Rohit Civi</DisplayName>
        <AccountId>16</AccountId>
        <AccountType/>
      </UserInfo>
      <UserInfo>
        <DisplayName>Eri Tomikawa</DisplayName>
        <AccountId>19</AccountId>
        <AccountType/>
      </UserInfo>
      <UserInfo>
        <DisplayName>Rory Plewman</DisplayName>
        <AccountId>31</AccountId>
        <AccountType/>
      </UserInfo>
    </SharedWithUsers>
    <lcf76f155ced4ddcb4097134ff3c332f xmlns="f71949ac-139d-4ba9-b71b-10956bd5632c">
      <Terms xmlns="http://schemas.microsoft.com/office/infopath/2007/PartnerControls"/>
    </lcf76f155ced4ddcb4097134ff3c332f>
    <TaxCatchAll xmlns="dc2db4f8-0dc0-4834-9a51-1c3a49a4656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1C8ED0B0934CBB70AA06BF789C51" ma:contentTypeVersion="16" ma:contentTypeDescription="Create a new document." ma:contentTypeScope="" ma:versionID="595763d2be7d71f5367ec62d8ec3c1a2">
  <xsd:schema xmlns:xsd="http://www.w3.org/2001/XMLSchema" xmlns:xs="http://www.w3.org/2001/XMLSchema" xmlns:p="http://schemas.microsoft.com/office/2006/metadata/properties" xmlns:ns2="f71949ac-139d-4ba9-b71b-10956bd5632c" xmlns:ns3="a76fffe7-cd2d-4632-848f-f4fab42e453c" xmlns:ns4="dc2db4f8-0dc0-4834-9a51-1c3a49a46568" targetNamespace="http://schemas.microsoft.com/office/2006/metadata/properties" ma:root="true" ma:fieldsID="decc4c7f311a532feeaa54ed37a26e39" ns2:_="" ns3:_="" ns4:_="">
    <xsd:import namespace="f71949ac-139d-4ba9-b71b-10956bd5632c"/>
    <xsd:import namespace="a76fffe7-cd2d-4632-848f-f4fab42e453c"/>
    <xsd:import namespace="dc2db4f8-0dc0-4834-9a51-1c3a49a46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49ac-139d-4ba9-b71b-10956bd56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dd9da6-50f7-440a-9788-2f68cc8af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fffe7-cd2d-4632-848f-f4fab42e4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db4f8-0dc0-4834-9a51-1c3a49a4656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ec229f0-7080-4adc-9a12-c317d1c33825}" ma:internalName="TaxCatchAll" ma:showField="CatchAllData" ma:web="fa15be3e-fb01-4526-974f-3b160512d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28EB60-2366-4B71-8458-4B1CCE37A1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A0E520-F386-42DC-9CDB-652017CA933C}">
  <ds:schemaRefs>
    <ds:schemaRef ds:uri="029f0530-318b-4ec3-8161-f3d549853ef4"/>
    <ds:schemaRef ds:uri="15a81821-c4a3-47ca-acd2-297ae681d8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2d12187-754c-41a9-9e93-c3e1cfacc155"/>
    <ds:schemaRef ds:uri="a76fffe7-cd2d-4632-848f-f4fab42e453c"/>
    <ds:schemaRef ds:uri="f71949ac-139d-4ba9-b71b-10956bd5632c"/>
    <ds:schemaRef ds:uri="dc2db4f8-0dc0-4834-9a51-1c3a49a46568"/>
  </ds:schemaRefs>
</ds:datastoreItem>
</file>

<file path=customXml/itemProps3.xml><?xml version="1.0" encoding="utf-8"?>
<ds:datastoreItem xmlns:ds="http://schemas.openxmlformats.org/officeDocument/2006/customXml" ds:itemID="{6BA803D9-995D-4A63-973D-E262CB2175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1949ac-139d-4ba9-b71b-10956bd5632c"/>
    <ds:schemaRef ds:uri="a76fffe7-cd2d-4632-848f-f4fab42e453c"/>
    <ds:schemaRef ds:uri="dc2db4f8-0dc0-4834-9a51-1c3a49a465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Amgen Corporate</Template>
  <TotalTime>0</TotalTime>
  <Words>4301</Words>
  <Application>Microsoft Office PowerPoint</Application>
  <PresentationFormat>Widescreen</PresentationFormat>
  <Paragraphs>697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Century Gothic</vt:lpstr>
      <vt:lpstr>Courier New</vt:lpstr>
      <vt:lpstr>System Font Regular</vt:lpstr>
      <vt:lpstr>Wingdings</vt:lpstr>
      <vt:lpstr>Amgen Corporate</vt:lpstr>
      <vt:lpstr>Neulasta Theme1.2</vt:lpstr>
      <vt:lpstr>Intracranial Efficacy of Sotorasib Versus Docetaxel in Treated KRAS G12C-Mutated Advanced Non-Small Cell Lung Cancer (NSCLC): Practice-Informing Data From a Global, Phase 3, Randomized, Controlled trial (RCT)</vt:lpstr>
      <vt:lpstr>PowerPoint Presentation</vt:lpstr>
      <vt:lpstr>Introduction</vt:lpstr>
      <vt:lpstr>CodeBreaK 200 Key Eligibility Criteria</vt:lpstr>
      <vt:lpstr>Retrospective, Exploratory CNS Analysis</vt:lpstr>
      <vt:lpstr>Patient Disposition and Endpoint Assessment</vt:lpstr>
      <vt:lpstr>Baseline Characteristics</vt:lpstr>
      <vt:lpstr>Time to CNS Progression in Patients with CNS Lesions at Baseline</vt:lpstr>
      <vt:lpstr>CNS Progression-Free Survival in Patients with CNS Lesions at Baseline</vt:lpstr>
      <vt:lpstr>Intracranial Complete Responses per modified RANO-BM in All Patients with CNS Lesions at Baseline*</vt:lpstr>
      <vt:lpstr>Intracranial Response in Patients With Measurable CNS Lesions (Per Study Defined)*</vt:lpstr>
      <vt:lpstr>Treatment Duration in Patients with Measurable CNS Lesions (Per Study Defined)*</vt:lpstr>
      <vt:lpstr>Patient Case 1: Intracranial Efficacy After Randomization to Sotorasib </vt:lpstr>
      <vt:lpstr>Patient Case 2: Intracranial Efficacy With Sotorasib After Crossover from Docetaxel </vt:lpstr>
      <vt:lpstr>Treatment-Related Adverse Events</vt:lpstr>
      <vt:lpstr>Conclusions</vt:lpstr>
      <vt:lpstr>References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Raulie (Porter Novelli)</dc:creator>
  <cp:lastModifiedBy>Hoffmann, Mareike</cp:lastModifiedBy>
  <cp:revision>158</cp:revision>
  <dcterms:created xsi:type="dcterms:W3CDTF">2022-10-21T12:48:29Z</dcterms:created>
  <dcterms:modified xsi:type="dcterms:W3CDTF">2023-06-15T15:18:49Z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0x010100492DE5B23056044FB2B9C536449BABE8</vt:lpwstr>
  </property>
  <property fmtid="{D5CDD505-2E9C-101B-9397-08002B2CF9AE}" pid="3" name="pdobSourceCropLeft">
    <vt:r8>0</vt:r8>
  </property>
  <property fmtid="{D5CDD505-2E9C-101B-9397-08002B2CF9AE}" pid="4" name="pdobSourceCropBottom">
    <vt:r8>0</vt:r8>
  </property>
  <property fmtid="{D5CDD505-2E9C-101B-9397-08002B2CF9AE}" pid="5" name="pdobSourceCropTop">
    <vt:r8>0</vt:r8>
  </property>
  <property fmtid="{D5CDD505-2E9C-101B-9397-08002B2CF9AE}" pid="6" name="pdobSourceOriginalWidth">
    <vt:r8>0</vt:r8>
  </property>
  <property fmtid="{D5CDD505-2E9C-101B-9397-08002B2CF9AE}" pid="7" name="pdobSourceCropRight">
    <vt:r8>0</vt:r8>
  </property>
  <property fmtid="{D5CDD505-2E9C-101B-9397-08002B2CF9AE}" pid="8" name="pdobSourceOriginalHeight">
    <vt:r8>0</vt:r8>
  </property>
  <property fmtid="{D5CDD505-2E9C-101B-9397-08002B2CF9AE}" pid="9" name="pdobSourceWidth">
    <vt:r8>142.958511352539</vt:r8>
  </property>
  <property fmtid="{D5CDD505-2E9C-101B-9397-08002B2CF9AE}" pid="10" name="pstrSourceShapeName">
    <vt:lpwstr>Rectangle 9</vt:lpwstr>
  </property>
  <property fmtid="{D5CDD505-2E9C-101B-9397-08002B2CF9AE}" pid="11" name="pintSourceSlideIndex">
    <vt:i4>3</vt:i4>
  </property>
  <property fmtid="{D5CDD505-2E9C-101B-9397-08002B2CF9AE}" pid="12" name="pdobSourceLeft">
    <vt:r8>739.747924804688</vt:r8>
  </property>
  <property fmtid="{D5CDD505-2E9C-101B-9397-08002B2CF9AE}" pid="13" name="pdobSourceHeight">
    <vt:r8>29.5593700408936</vt:r8>
  </property>
  <property fmtid="{D5CDD505-2E9C-101B-9397-08002B2CF9AE}" pid="14" name="pdobSourceTop">
    <vt:r8>131.51188659668</vt:r8>
  </property>
  <property fmtid="{D5CDD505-2E9C-101B-9397-08002B2CF9AE}" pid="15" name="MSIP_Label_fa2055c4-9279-4301-be81-ecf0bfac40b1_Enabled">
    <vt:lpwstr>true</vt:lpwstr>
  </property>
  <property fmtid="{D5CDD505-2E9C-101B-9397-08002B2CF9AE}" pid="16" name="MSIP_Label_fa2055c4-9279-4301-be81-ecf0bfac40b1_SetDate">
    <vt:lpwstr>2023-05-15T17:35:59Z</vt:lpwstr>
  </property>
  <property fmtid="{D5CDD505-2E9C-101B-9397-08002B2CF9AE}" pid="17" name="MSIP_Label_fa2055c4-9279-4301-be81-ecf0bfac40b1_Method">
    <vt:lpwstr>Privileged</vt:lpwstr>
  </property>
  <property fmtid="{D5CDD505-2E9C-101B-9397-08002B2CF9AE}" pid="18" name="MSIP_Label_fa2055c4-9279-4301-be81-ecf0bfac40b1_Name">
    <vt:lpwstr>Confidential Medical and Scientific Affairs (no marking)</vt:lpwstr>
  </property>
  <property fmtid="{D5CDD505-2E9C-101B-9397-08002B2CF9AE}" pid="19" name="MSIP_Label_fa2055c4-9279-4301-be81-ecf0bfac40b1_SiteId">
    <vt:lpwstr>4b4266a6-1368-41af-ad5a-59eb634f7ad8</vt:lpwstr>
  </property>
  <property fmtid="{D5CDD505-2E9C-101B-9397-08002B2CF9AE}" pid="20" name="MSIP_Label_fa2055c4-9279-4301-be81-ecf0bfac40b1_ActionId">
    <vt:lpwstr>b9556538-feee-4e52-ad02-ea4a37f0c782</vt:lpwstr>
  </property>
  <property fmtid="{D5CDD505-2E9C-101B-9397-08002B2CF9AE}" pid="21" name="MSIP_Label_fa2055c4-9279-4301-be81-ecf0bfac40b1_ContentBits">
    <vt:lpwstr>0</vt:lpwstr>
  </property>
</Properties>
</file>